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11.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4.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3.png" ContentType="image/png"/>
  <Override PartName="/ppt/media/image28.png" ContentType="image/png"/>
  <Override PartName="/ppt/media/image1.jpeg" ContentType="image/jpeg"/>
  <Override PartName="/ppt/media/image8.png" ContentType="image/png"/>
  <Override PartName="/ppt/media/image2.jpeg" ContentType="image/jpeg"/>
  <Override PartName="/ppt/media/image4.png" ContentType="image/png"/>
  <Override PartName="/ppt/media/image5.png" ContentType="image/pn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121793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000000"/>
                </a:solidFill>
                <a:latin typeface="Corbel"/>
              </a:rPr>
              <a:t>Click to move the slide</a:t>
            </a:r>
            <a:endParaRPr b="0" lang="en-US" sz="1800" spc="-1" strike="noStrike">
              <a:solidFill>
                <a:srgbClr val="000000"/>
              </a:solidFill>
              <a:latin typeface="Corbel"/>
            </a:endParaRPr>
          </a:p>
        </p:txBody>
      </p:sp>
      <p:sp>
        <p:nvSpPr>
          <p:cNvPr id="79"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80"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81"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82"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83"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38A54E0B-A1A0-468B-B867-64F73BD1487A}"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1143000" y="685800"/>
            <a:ext cx="4571640" cy="3428640"/>
          </a:xfrm>
          <a:prstGeom prst="rect">
            <a:avLst/>
          </a:prstGeom>
        </p:spPr>
      </p:sp>
      <p:sp>
        <p:nvSpPr>
          <p:cNvPr id="191"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Good morning. I am very happy to be here today to speak with you about the post election audits that we conducted during the 2016 election cycle.</a:t>
            </a:r>
            <a:endParaRPr b="0" lang="en-US"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sldImg"/>
          </p:nvPr>
        </p:nvSpPr>
        <p:spPr>
          <a:xfrm>
            <a:off x="384120" y="685800"/>
            <a:ext cx="6089400" cy="3428640"/>
          </a:xfrm>
          <a:prstGeom prst="rect">
            <a:avLst/>
          </a:prstGeom>
        </p:spPr>
      </p:sp>
      <p:sp>
        <p:nvSpPr>
          <p:cNvPr id="203"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The fixed percentage audit…</a:t>
            </a:r>
            <a:endParaRPr b="0" lang="en-US"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sldImg"/>
          </p:nvPr>
        </p:nvSpPr>
        <p:spPr>
          <a:xfrm>
            <a:off x="1143000" y="685800"/>
            <a:ext cx="4571640" cy="3428640"/>
          </a:xfrm>
          <a:prstGeom prst="rect">
            <a:avLst/>
          </a:prstGeom>
        </p:spPr>
      </p:sp>
      <p:sp>
        <p:nvSpPr>
          <p:cNvPr id="205"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The Independent automated software audit</a:t>
            </a:r>
            <a:endParaRPr b="0" lang="en-US"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1143000" y="685800"/>
            <a:ext cx="4571640" cy="3428640"/>
          </a:xfrm>
          <a:prstGeom prst="rect">
            <a:avLst/>
          </a:prstGeom>
        </p:spPr>
      </p:sp>
      <p:sp>
        <p:nvSpPr>
          <p:cNvPr id="207"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If Internet access, show portal video - http://maryland.clearballot.com/AboutthisPortalVideo.html</a:t>
            </a:r>
            <a:endParaRPr b="0" lang="en-US"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sldImg"/>
          </p:nvPr>
        </p:nvSpPr>
        <p:spPr>
          <a:xfrm>
            <a:off x="384120" y="685800"/>
            <a:ext cx="6089400" cy="3428640"/>
          </a:xfrm>
          <a:prstGeom prst="rect">
            <a:avLst/>
          </a:prstGeom>
        </p:spPr>
      </p:sp>
      <p:sp>
        <p:nvSpPr>
          <p:cNvPr id="209"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Folds through the write-in area. In Maryland we tabulate write-in votes whether the ovals are filled in or not. In order to accomplish this, the scanner detects marks in the  highlighted write-in panel  and counts  those marks as votes. In this case, folds, not marks, through the write in panel triggered votes. Using the audit site, we immediately noticed the line through the write-in panel.  Clicking on one of the write-ins….</a:t>
            </a:r>
            <a:endParaRPr b="0" lang="en-US"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ldImg"/>
          </p:nvPr>
        </p:nvSpPr>
        <p:spPr>
          <a:xfrm>
            <a:off x="384120" y="685800"/>
            <a:ext cx="6089400" cy="3428640"/>
          </a:xfrm>
          <a:prstGeom prst="rect">
            <a:avLst/>
          </a:prstGeom>
        </p:spPr>
      </p:sp>
      <p:sp>
        <p:nvSpPr>
          <p:cNvPr id="211"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We were able to see the entire ballot which makes the fold very obvious.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This issue was discovered and corrected prior to the certification of the election results.</a:t>
            </a:r>
            <a:endParaRPr b="0" lang="en-US"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sldImg"/>
          </p:nvPr>
        </p:nvSpPr>
        <p:spPr>
          <a:xfrm>
            <a:off x="1143000" y="685800"/>
            <a:ext cx="4571640" cy="3428640"/>
          </a:xfrm>
          <a:prstGeom prst="rect">
            <a:avLst/>
          </a:prstGeom>
        </p:spPr>
      </p:sp>
      <p:sp>
        <p:nvSpPr>
          <p:cNvPr id="213"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Residue and scratches on the lens resulted in overvotes. In this case, the lines were vertical. Clicking into the write-in panel…..</a:t>
            </a:r>
            <a:endParaRPr b="0" lang="en-US" sz="20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sldImg"/>
          </p:nvPr>
        </p:nvSpPr>
        <p:spPr>
          <a:xfrm>
            <a:off x="384120" y="685800"/>
            <a:ext cx="6089400" cy="3428640"/>
          </a:xfrm>
          <a:prstGeom prst="rect">
            <a:avLst/>
          </a:prstGeom>
        </p:spPr>
      </p:sp>
      <p:sp>
        <p:nvSpPr>
          <p:cNvPr id="215"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Opened up the full ballot image where we could see that the line went  through all of the ovals in that column. After reviewing the voting systems cast vote record for this ballot (on the right), we saw that the voting system tabulated overvotes, however, without the visual representation of the ballots, this issue would be difficult to identify and resolve.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As a result of our independent software audit, this issue was discovered and corrected prior to the certification of the election results.</a:t>
            </a:r>
            <a:endParaRPr b="0" lang="en-US"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1143000" y="685800"/>
            <a:ext cx="4571640" cy="3428640"/>
          </a:xfrm>
          <a:prstGeom prst="rect">
            <a:avLst/>
          </a:prstGeom>
        </p:spPr>
      </p:sp>
      <p:sp>
        <p:nvSpPr>
          <p:cNvPr id="217"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Another issue we discovered were double pulls  on the high speed scanners. What we expected to see were only snippets of the write-in boxes. When hovering over the expected write-in boxes, we see the contest being reviewed.  In this case, we also saw ballot question text…</a:t>
            </a:r>
            <a:endParaRPr b="0" lang="en-US"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sldImg"/>
          </p:nvPr>
        </p:nvSpPr>
        <p:spPr>
          <a:xfrm>
            <a:off x="1143000" y="685800"/>
            <a:ext cx="4571640" cy="3428640"/>
          </a:xfrm>
          <a:prstGeom prst="rect">
            <a:avLst/>
          </a:prstGeom>
        </p:spPr>
      </p:sp>
      <p:sp>
        <p:nvSpPr>
          <p:cNvPr id="219"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When hovering over the ballot question text, we didn’t see the contest being reviewed but instead, 2 ballot questions. Clicking on the ballot question text pulled up the full ballot image where we could clearly see that 2 pages were scanned at the same time.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Again, as  a result of our independent software audit, this issue was discovered and corrected prior to the certification of the election results.</a:t>
            </a:r>
            <a:endParaRPr b="0" lang="en-US" sz="20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sldImg"/>
          </p:nvPr>
        </p:nvSpPr>
        <p:spPr>
          <a:xfrm>
            <a:off x="1143000" y="685800"/>
            <a:ext cx="4571640" cy="3428640"/>
          </a:xfrm>
          <a:prstGeom prst="rect">
            <a:avLst/>
          </a:prstGeom>
        </p:spPr>
      </p:sp>
      <p:sp>
        <p:nvSpPr>
          <p:cNvPr id="221"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These are actual questions that we had to answer this past general election and we were able to answer them as a result of this audit.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The first question was - There is a large number of overvotes in the Presidential contest. Why would voters show up to the polls and vote for more than one candidate for President?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In order to answer this question, we used the contest visualization tool. Once logged into the audit site, we clicked the link for overvotes next to the Presidential contest. By doing so, we were able to review images of all overvoted Presidential contests and confirmed that they were in fact overvotes. </a:t>
            </a:r>
            <a:endParaRPr b="0" lang="en-US" sz="2000" spc="-1" strike="noStrike">
              <a:latin typeface="Arial"/>
            </a:endParaRPr>
          </a:p>
          <a:p>
            <a:pPr marL="216000" indent="-216000">
              <a:lnSpc>
                <a:spcPct val="100000"/>
              </a:lnSpc>
            </a:pPr>
            <a:endParaRPr b="0" lang="en-US" sz="20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sldImg"/>
          </p:nvPr>
        </p:nvSpPr>
        <p:spPr>
          <a:xfrm>
            <a:off x="1143000" y="685800"/>
            <a:ext cx="4571640" cy="3428640"/>
          </a:xfrm>
          <a:prstGeom prst="rect">
            <a:avLst/>
          </a:prstGeom>
        </p:spPr>
      </p:sp>
      <p:sp>
        <p:nvSpPr>
          <p:cNvPr id="223"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The next  question was, there is a large number of undervotes in the Presidential contest. Why would voters show up to the polls and not vote for any Presidential candidate? For this we reviewed the blank contests and again we were able to confirm that these were undervotes or the voter made a mark somewhere other than in the oval.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There was a lot of variety.</a:t>
            </a:r>
            <a:endParaRPr b="0" lang="en-US" sz="20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sldImg"/>
          </p:nvPr>
        </p:nvSpPr>
        <p:spPr>
          <a:xfrm>
            <a:off x="1143000" y="685800"/>
            <a:ext cx="4571640" cy="3428640"/>
          </a:xfrm>
          <a:prstGeom prst="rect">
            <a:avLst/>
          </a:prstGeom>
        </p:spPr>
      </p:sp>
      <p:sp>
        <p:nvSpPr>
          <p:cNvPr id="225"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The third question we received was…. There is a large number of blank ballots cast. Why would voters show up to the polls and decide to cast blank ballots?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To answer this question we used the ballot visualization tool to review all of the blank ballots and again were able to confirm that blank sheets were cast.</a:t>
            </a:r>
            <a:endParaRPr b="0" lang="en-US"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sldImg"/>
          </p:nvPr>
        </p:nvSpPr>
        <p:spPr>
          <a:xfrm>
            <a:off x="1143000" y="685800"/>
            <a:ext cx="4571640" cy="3428640"/>
          </a:xfrm>
          <a:prstGeom prst="rect">
            <a:avLst/>
          </a:prstGeom>
        </p:spPr>
      </p:sp>
      <p:sp>
        <p:nvSpPr>
          <p:cNvPr id="227"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This type of audit can help identify voting locations where additional poll worker training is necessary.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In this particular case, the poll worker scanned the ballot with the stub attached. The stub should have been removed prior to scanning. This was discovered by the vendor during the review of unreadable ballots.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12,144 regular ballots were unreadable out of the 4,529,685 ballots scanned = 0.26%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2,768 ExpressVote ballots were unreadable out of the 90,746 that were scanned = 3.0%</a:t>
            </a:r>
            <a:endParaRPr b="0" lang="en-US" sz="20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sldImg"/>
          </p:nvPr>
        </p:nvSpPr>
        <p:spPr>
          <a:xfrm>
            <a:off x="1143000" y="685800"/>
            <a:ext cx="4571640" cy="3428640"/>
          </a:xfrm>
          <a:prstGeom prst="rect">
            <a:avLst/>
          </a:prstGeom>
        </p:spPr>
      </p:sp>
      <p:sp>
        <p:nvSpPr>
          <p:cNvPr id="229"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It can also help to identify equipment issues. The first image on the left is ballot printed on the ballot marking device. At first we thought this was an issue with the scanner and the way the image was captured. However, when we looked closer at the ballot image, we saw the bottom of the card and were able to identify that the issue was actually the printer on the ballot marking device.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The second and third image show issues with camera calibration on the scanners. One is incredible dark and the other really light. These issues can be detected and ultimately corrected by an automated software audit.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In all cases, the voting system tabulated the ballots correctly.</a:t>
            </a:r>
            <a:endParaRPr b="0" lang="en-US" sz="20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sldImg"/>
          </p:nvPr>
        </p:nvSpPr>
        <p:spPr>
          <a:xfrm>
            <a:off x="1143000" y="685800"/>
            <a:ext cx="4571640" cy="3428640"/>
          </a:xfrm>
          <a:prstGeom prst="rect">
            <a:avLst/>
          </a:prstGeom>
        </p:spPr>
      </p:sp>
      <p:sp>
        <p:nvSpPr>
          <p:cNvPr id="231"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This was one of the most fascinating things for me to see. I really could have spent all day looking at them if Linda would have let me!</a:t>
            </a:r>
            <a:endParaRPr b="0" lang="en-US"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sldImg"/>
          </p:nvPr>
        </p:nvSpPr>
        <p:spPr>
          <a:xfrm>
            <a:off x="1143000" y="685800"/>
            <a:ext cx="4571640" cy="3428640"/>
          </a:xfrm>
          <a:prstGeom prst="rect">
            <a:avLst/>
          </a:prstGeom>
        </p:spPr>
      </p:sp>
      <p:sp>
        <p:nvSpPr>
          <p:cNvPr id="233"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House Bill 1278</a:t>
            </a:r>
            <a:endParaRPr b="0" lang="en-US" sz="2000" spc="-1" strike="noStrike">
              <a:latin typeface="Arial"/>
            </a:endParaRPr>
          </a:p>
          <a:p>
            <a:pPr marL="171360" indent="-171000">
              <a:lnSpc>
                <a:spcPct val="100000"/>
              </a:lnSpc>
              <a:buClr>
                <a:srgbClr val="000000"/>
              </a:buClr>
              <a:buFont typeface="Arial"/>
              <a:buChar char="•"/>
            </a:pPr>
            <a:r>
              <a:rPr b="0" lang="en-US" sz="2000" spc="-1" strike="noStrike">
                <a:latin typeface="Arial"/>
              </a:rPr>
              <a:t>Review requirements</a:t>
            </a:r>
            <a:endParaRPr b="0" lang="en-US" sz="2000" spc="-1" strike="noStrike">
              <a:latin typeface="Arial"/>
            </a:endParaRPr>
          </a:p>
          <a:p>
            <a:pPr marL="171360" indent="-171000">
              <a:lnSpc>
                <a:spcPct val="100000"/>
              </a:lnSpc>
              <a:buClr>
                <a:srgbClr val="000000"/>
              </a:buClr>
              <a:buFont typeface="Arial"/>
              <a:buChar char="•"/>
            </a:pPr>
            <a:r>
              <a:rPr b="0" lang="en-US" sz="2000" spc="-1" strike="noStrike">
                <a:latin typeface="Arial"/>
              </a:rPr>
              <a:t>Compromise – consideration to election administration concerns with manual audit before certification </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latin typeface="Arial"/>
              </a:rPr>
              <a:t>Draft regulations </a:t>
            </a:r>
            <a:endParaRPr b="0" lang="en-US" sz="2000" spc="-1" strike="noStrike">
              <a:latin typeface="Arial"/>
            </a:endParaRPr>
          </a:p>
          <a:p>
            <a:pPr marL="171360" indent="-171000">
              <a:lnSpc>
                <a:spcPct val="100000"/>
              </a:lnSpc>
              <a:buClr>
                <a:srgbClr val="000000"/>
              </a:buClr>
              <a:buFont typeface="Arial"/>
              <a:buChar char="•"/>
            </a:pPr>
            <a:r>
              <a:rPr b="0" lang="en-US" sz="2000" spc="-1" strike="noStrike">
                <a:latin typeface="Arial"/>
              </a:rPr>
              <a:t>Review relevant provisions of draft regulations</a:t>
            </a:r>
            <a:endParaRPr b="0" lang="en-US" sz="2000" spc="-1" strike="noStrike">
              <a:latin typeface="Arial"/>
            </a:endParaRPr>
          </a:p>
          <a:p>
            <a:pPr marL="171360" indent="-171000">
              <a:lnSpc>
                <a:spcPct val="100000"/>
              </a:lnSpc>
              <a:buClr>
                <a:srgbClr val="000000"/>
              </a:buClr>
              <a:buFont typeface="Arial"/>
              <a:buChar char="•"/>
            </a:pPr>
            <a:r>
              <a:rPr b="0" lang="en-US" sz="2000" spc="-1" strike="noStrike">
                <a:latin typeface="Arial"/>
              </a:rPr>
              <a:t>Conditions for triggering a manual audit after primary election</a:t>
            </a:r>
            <a:endParaRPr b="0" lang="en-US" sz="20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sldImg"/>
          </p:nvPr>
        </p:nvSpPr>
        <p:spPr>
          <a:xfrm>
            <a:off x="1143000" y="685800"/>
            <a:ext cx="4571640" cy="3428640"/>
          </a:xfrm>
          <a:prstGeom prst="rect">
            <a:avLst/>
          </a:prstGeom>
        </p:spPr>
      </p:sp>
      <p:sp>
        <p:nvSpPr>
          <p:cNvPr id="235"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If Internet access, go to portal and show various reports for Baltimore City.</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There are 3 reports that verify that the audit software counted the same number of ballots as the voting system</a:t>
            </a:r>
            <a:endParaRPr b="0" lang="en-US" sz="2000" spc="-1" strike="noStrike">
              <a:latin typeface="Arial"/>
            </a:endParaRPr>
          </a:p>
          <a:p>
            <a:pPr marL="228600" indent="-228240">
              <a:lnSpc>
                <a:spcPct val="100000"/>
              </a:lnSpc>
              <a:buClr>
                <a:srgbClr val="000000"/>
              </a:buClr>
              <a:buFont typeface="StarSymbol"/>
              <a:buAutoNum type="arabicPeriod"/>
            </a:pPr>
            <a:r>
              <a:rPr b="0" lang="en-US" sz="2000" spc="-1" strike="noStrike">
                <a:latin typeface="Arial"/>
              </a:rPr>
              <a:t>Comparison of Cards Cast report shows the two sets of totals at the contest level</a:t>
            </a:r>
            <a:endParaRPr b="0" lang="en-US" sz="2000" spc="-1" strike="noStrike">
              <a:latin typeface="Arial"/>
            </a:endParaRPr>
          </a:p>
          <a:p>
            <a:pPr marL="228600" indent="-228240">
              <a:lnSpc>
                <a:spcPct val="100000"/>
              </a:lnSpc>
              <a:buClr>
                <a:srgbClr val="000000"/>
              </a:buClr>
              <a:buFont typeface="StarSymbol"/>
              <a:buAutoNum type="arabicPeriod"/>
            </a:pPr>
            <a:r>
              <a:rPr b="0" lang="en-US" sz="2000" spc="-1" strike="noStrike">
                <a:latin typeface="Arial"/>
              </a:rPr>
              <a:t>Comparison of Votes Cast shows the two sets of totals at the precinct level</a:t>
            </a:r>
            <a:endParaRPr b="0" lang="en-US" sz="2000" spc="-1" strike="noStrike">
              <a:latin typeface="Arial"/>
            </a:endParaRPr>
          </a:p>
          <a:p>
            <a:pPr marL="228600" indent="-228240">
              <a:lnSpc>
                <a:spcPct val="100000"/>
              </a:lnSpc>
              <a:buClr>
                <a:srgbClr val="000000"/>
              </a:buClr>
              <a:buFont typeface="StarSymbol"/>
              <a:buAutoNum type="arabicPeriod"/>
            </a:pPr>
            <a:r>
              <a:rPr b="0" lang="en-US" sz="2000" spc="-1" strike="noStrike">
                <a:latin typeface="Arial"/>
              </a:rPr>
              <a:t>Comparison of Cards Cast by Counter Group report shows the two sets of totals at the “counter” level (early voting, election day, absentee 1, provisional, and absentee 2)</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latin typeface="Arial"/>
              </a:rPr>
              <a:t>The two reports that are the “heart” of the audit are:</a:t>
            </a:r>
            <a:endParaRPr b="0" lang="en-US" sz="2000" spc="-1" strike="noStrike">
              <a:latin typeface="Arial"/>
            </a:endParaRPr>
          </a:p>
          <a:p>
            <a:pPr marL="228600" indent="-228240">
              <a:lnSpc>
                <a:spcPct val="100000"/>
              </a:lnSpc>
              <a:buClr>
                <a:srgbClr val="000000"/>
              </a:buClr>
              <a:buFont typeface="StarSymbol"/>
              <a:buAutoNum type="arabicPeriod"/>
            </a:pPr>
            <a:r>
              <a:rPr b="0" lang="en-US" sz="2000" spc="-1" strike="noStrike">
                <a:latin typeface="Arial"/>
              </a:rPr>
              <a:t>Comparison of Votes Cast report</a:t>
            </a:r>
            <a:endParaRPr b="0" lang="en-US" sz="2000" spc="-1" strike="noStrike">
              <a:latin typeface="Arial"/>
            </a:endParaRPr>
          </a:p>
          <a:p>
            <a:pPr lvl="1" marL="628560" indent="-171000">
              <a:lnSpc>
                <a:spcPct val="100000"/>
              </a:lnSpc>
              <a:buClr>
                <a:srgbClr val="000000"/>
              </a:buClr>
              <a:buFont typeface="Arial"/>
              <a:buChar char="•"/>
            </a:pPr>
            <a:r>
              <a:rPr b="0" lang="en-US" sz="2000" spc="-1" strike="noStrike">
                <a:latin typeface="Arial"/>
              </a:rPr>
              <a:t>See audit results by candidate</a:t>
            </a:r>
            <a:endParaRPr b="0" lang="en-US" sz="2000" spc="-1" strike="noStrike">
              <a:latin typeface="Arial"/>
            </a:endParaRPr>
          </a:p>
          <a:p>
            <a:pPr lvl="1" marL="628560" indent="-171000">
              <a:lnSpc>
                <a:spcPct val="100000"/>
              </a:lnSpc>
              <a:buClr>
                <a:srgbClr val="000000"/>
              </a:buClr>
              <a:buFont typeface="Arial"/>
              <a:buChar char="•"/>
            </a:pPr>
            <a:r>
              <a:rPr b="0" lang="en-US" sz="2000" spc="-1" strike="noStrike">
                <a:latin typeface="Arial"/>
              </a:rPr>
              <a:t>Clicking candidate total shows more details about the votes cast for that candidate.</a:t>
            </a:r>
            <a:endParaRPr b="0" lang="en-US" sz="2000" spc="-1" strike="noStrike">
              <a:latin typeface="Arial"/>
            </a:endParaRPr>
          </a:p>
          <a:p>
            <a:pPr lvl="1" marL="628560" indent="-171000">
              <a:lnSpc>
                <a:spcPct val="100000"/>
              </a:lnSpc>
              <a:buClr>
                <a:srgbClr val="000000"/>
              </a:buClr>
              <a:buFont typeface="Arial"/>
              <a:buChar char="•"/>
            </a:pPr>
            <a:r>
              <a:rPr b="0" lang="en-US" sz="2000" spc="-1" strike="noStrike">
                <a:latin typeface="Arial"/>
              </a:rPr>
              <a:t>Ovals are sorted by density and ranked from most to least confident. </a:t>
            </a:r>
            <a:endParaRPr b="0" lang="en-US" sz="2000" spc="-1" strike="noStrike">
              <a:latin typeface="Arial"/>
            </a:endParaRPr>
          </a:p>
          <a:p>
            <a:pPr lvl="1" marL="628560" indent="-171000">
              <a:lnSpc>
                <a:spcPct val="100000"/>
              </a:lnSpc>
              <a:buClr>
                <a:srgbClr val="000000"/>
              </a:buClr>
              <a:buFont typeface="Arial"/>
              <a:buChar char="•"/>
            </a:pPr>
            <a:r>
              <a:rPr b="0" lang="en-US" sz="2000" spc="-1" strike="noStrike">
                <a:latin typeface="Arial"/>
              </a:rPr>
              <a:t>Can see more of ballot image with that vote by hovering over the oval to see that vote or clicking the oval to see the complete ballot image</a:t>
            </a:r>
            <a:endParaRPr b="0" lang="en-US" sz="2000" spc="-1" strike="noStrike">
              <a:latin typeface="Arial"/>
            </a:endParaRPr>
          </a:p>
          <a:p>
            <a:pPr marL="228600" indent="-228240">
              <a:lnSpc>
                <a:spcPct val="100000"/>
              </a:lnSpc>
              <a:buClr>
                <a:srgbClr val="000000"/>
              </a:buClr>
              <a:buFont typeface="StarSymbol"/>
              <a:buAutoNum type="arabicPeriod"/>
            </a:pPr>
            <a:r>
              <a:rPr b="0" lang="en-US" sz="2000" spc="-1" strike="noStrike">
                <a:latin typeface="Arial"/>
              </a:rPr>
              <a:t>Contest Vote Discrepancy Report shows the difference – as a percentage – between the two sets of election results by contest and jurisdiction</a:t>
            </a:r>
            <a:endParaRPr b="0" lang="en-US" sz="2000" spc="-1" strike="noStrike">
              <a:latin typeface="Arial"/>
            </a:endParaRPr>
          </a:p>
          <a:p>
            <a:pPr lvl="1" marL="628560" indent="-171000">
              <a:lnSpc>
                <a:spcPct val="100000"/>
              </a:lnSpc>
              <a:buClr>
                <a:srgbClr val="000000"/>
              </a:buClr>
              <a:buFont typeface="Arial"/>
              <a:buChar char="•"/>
            </a:pPr>
            <a:r>
              <a:rPr b="0" lang="en-US" sz="2000" spc="-1" strike="noStrike">
                <a:latin typeface="Arial"/>
              </a:rPr>
              <a:t>Set 0.5% as the audit threshold</a:t>
            </a:r>
            <a:endParaRPr b="0" lang="en-US" sz="2000" spc="-1" strike="noStrike">
              <a:latin typeface="Arial"/>
            </a:endParaRPr>
          </a:p>
          <a:p>
            <a:pPr lvl="1" marL="628560" indent="-171000">
              <a:lnSpc>
                <a:spcPct val="100000"/>
              </a:lnSpc>
              <a:buClr>
                <a:srgbClr val="000000"/>
              </a:buClr>
              <a:buFont typeface="Arial"/>
              <a:buChar char="•"/>
            </a:pPr>
            <a:r>
              <a:rPr b="0" lang="en-US" sz="2000" spc="-1" strike="noStrike">
                <a:latin typeface="Arial"/>
              </a:rPr>
              <a:t>Results with a difference of 0.5% or less – no further action needed</a:t>
            </a:r>
            <a:endParaRPr b="0" lang="en-US" sz="2000" spc="-1" strike="noStrike">
              <a:latin typeface="Arial"/>
            </a:endParaRPr>
          </a:p>
          <a:p>
            <a:pPr lvl="1" marL="628560" indent="-171000">
              <a:lnSpc>
                <a:spcPct val="100000"/>
              </a:lnSpc>
              <a:buClr>
                <a:srgbClr val="000000"/>
              </a:buClr>
              <a:buFont typeface="Arial"/>
              <a:buChar char="•"/>
            </a:pPr>
            <a:r>
              <a:rPr b="0" lang="en-US" sz="2000" spc="-1" strike="noStrike">
                <a:latin typeface="Arial"/>
              </a:rPr>
              <a:t>Results with a difference of more than 0.5%, additional audit steps (e.g., hand counting voted ballots) would be required if the discrepancy can’t be explained</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latin typeface="Arial"/>
              </a:rPr>
              <a:t>With these reports, we confirmed that the voting system accurately tabulated the ballots.  </a:t>
            </a:r>
            <a:endParaRPr b="0" lang="en-US" sz="2000" spc="-1" strike="noStrike">
              <a:latin typeface="Arial"/>
            </a:endParaRPr>
          </a:p>
          <a:p>
            <a:pPr marL="171360" indent="-171000">
              <a:lnSpc>
                <a:spcPct val="100000"/>
              </a:lnSpc>
              <a:buClr>
                <a:srgbClr val="000000"/>
              </a:buClr>
              <a:buFont typeface="Arial"/>
              <a:buChar char="•"/>
            </a:pPr>
            <a:r>
              <a:rPr b="0" lang="en-US" sz="2000" spc="-1" strike="noStrike">
                <a:latin typeface="Arial"/>
              </a:rPr>
              <a:t>The audit results do not change the results of the elections.  </a:t>
            </a:r>
            <a:endParaRPr b="0" lang="en-US" sz="2000" spc="-1" strike="noStrike">
              <a:latin typeface="Arial"/>
            </a:endParaRPr>
          </a:p>
          <a:p>
            <a:pPr marL="171360" indent="-171000">
              <a:lnSpc>
                <a:spcPct val="100000"/>
              </a:lnSpc>
              <a:buClr>
                <a:srgbClr val="000000"/>
              </a:buClr>
              <a:buFont typeface="Arial"/>
              <a:buChar char="•"/>
            </a:pPr>
            <a:r>
              <a:rPr b="0" lang="en-US" sz="2000" spc="-1" strike="noStrike">
                <a:latin typeface="Arial"/>
              </a:rPr>
              <a:t>It is a tool to identify where additional auditing may be necessary.</a:t>
            </a:r>
            <a:endParaRPr b="0" lang="en-US" sz="2000" spc="-1" strike="noStrike">
              <a:latin typeface="Arial"/>
            </a:endParaRPr>
          </a:p>
          <a:p>
            <a:pPr marL="171360" indent="-171000">
              <a:lnSpc>
                <a:spcPct val="100000"/>
              </a:lnSpc>
              <a:buClr>
                <a:srgbClr val="000000"/>
              </a:buClr>
              <a:buFont typeface="Arial"/>
              <a:buChar char="•"/>
            </a:pPr>
            <a:r>
              <a:rPr b="0" lang="en-US" sz="2000" spc="-1" strike="noStrike">
                <a:latin typeface="Arial"/>
              </a:rPr>
              <a:t>Use to prepare for recounts</a:t>
            </a:r>
            <a:endParaRPr b="0" lang="en-US" sz="20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sldImg"/>
          </p:nvPr>
        </p:nvSpPr>
        <p:spPr>
          <a:xfrm>
            <a:off x="1143000" y="685800"/>
            <a:ext cx="4571640" cy="3428640"/>
          </a:xfrm>
          <a:prstGeom prst="rect">
            <a:avLst/>
          </a:prstGeom>
        </p:spPr>
      </p:sp>
      <p:sp>
        <p:nvSpPr>
          <p:cNvPr id="237"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This would allow us to view the voting system and audit systems cast vote records side by side which would streamline our post election evaluation process. During this past general election, when the issues mentioned above were discovered, we had to locate the appropriate voting system cast vote record export (there could be up to 10 in the larger counties) and review them manually.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This is my last slide so I wanted to finish up by saying that this audit really was a game changer when it comes to our post election audits. Everything we needed was at our fingertips. Many of the issues that were identified might not have been discovered and most certainly not before certification deadlines. </a:t>
            </a:r>
            <a:endParaRPr b="0" lang="en-US" sz="2000" spc="-1" strike="noStrike">
              <a:latin typeface="Arial"/>
            </a:endParaRPr>
          </a:p>
          <a:p>
            <a:pPr marL="216000" indent="-216000">
              <a:lnSpc>
                <a:spcPct val="100000"/>
              </a:lnSpc>
            </a:pPr>
            <a:endParaRPr b="0" lang="en-US"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384120" y="685800"/>
            <a:ext cx="6089400" cy="3428640"/>
          </a:xfrm>
          <a:prstGeom prst="rect">
            <a:avLst/>
          </a:prstGeom>
        </p:spPr>
      </p:sp>
      <p:sp>
        <p:nvSpPr>
          <p:cNvPr id="193"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171360" indent="-171000">
              <a:lnSpc>
                <a:spcPct val="100000"/>
              </a:lnSpc>
            </a:pPr>
            <a:r>
              <a:rPr b="0" lang="en-US" sz="1400" spc="-1" strike="noStrike">
                <a:latin typeface="Arial"/>
              </a:rPr>
              <a:t>For the ballot level audit we…</a:t>
            </a:r>
            <a:endParaRPr b="0" lang="en-US" sz="1400" spc="-1" strike="noStrike">
              <a:latin typeface="Arial"/>
            </a:endParaRPr>
          </a:p>
          <a:p>
            <a:pPr marL="171360" indent="-171000">
              <a:lnSpc>
                <a:spcPct val="100000"/>
              </a:lnSpc>
              <a:buClr>
                <a:srgbClr val="000000"/>
              </a:buClr>
              <a:buFont typeface="Arial"/>
              <a:buChar char="•"/>
            </a:pPr>
            <a:r>
              <a:rPr b="0" lang="en-US" sz="1400" spc="-1" strike="noStrike">
                <a:latin typeface="Arial"/>
              </a:rPr>
              <a:t>A central feature of risk limiting audit methodology is that as the margin of victory gets smaller, the sample size gets larger.</a:t>
            </a:r>
            <a:endParaRPr b="0" lang="en-US" sz="1400" spc="-1" strike="noStrike">
              <a:latin typeface="Arial"/>
            </a:endParaRPr>
          </a:p>
          <a:p>
            <a:pPr marL="171360" indent="-171000">
              <a:lnSpc>
                <a:spcPct val="100000"/>
              </a:lnSpc>
              <a:buClr>
                <a:srgbClr val="000000"/>
              </a:buClr>
              <a:buFont typeface="Arial"/>
              <a:buChar char="•"/>
            </a:pPr>
            <a:r>
              <a:rPr b="0" lang="en-US" sz="1400" spc="-1" strike="noStrike">
                <a:latin typeface="Arial"/>
              </a:rPr>
              <a:t>Initial Sample Size is determined by entering in the number of ballots cast in the contest, the number of candidates in the contest, the votes that each candidate received and the risk limit percentage. </a:t>
            </a:r>
            <a:endParaRPr b="0" lang="en-US" sz="1400" spc="-1" strike="noStrike">
              <a:latin typeface="Arial"/>
            </a:endParaRPr>
          </a:p>
          <a:p>
            <a:pPr marL="171360" indent="-171000">
              <a:lnSpc>
                <a:spcPct val="100000"/>
              </a:lnSpc>
              <a:buClr>
                <a:srgbClr val="000000"/>
              </a:buClr>
              <a:buFont typeface="Arial"/>
              <a:buChar char="•"/>
            </a:pPr>
            <a:r>
              <a:rPr b="0" lang="en-US" sz="1400" spc="-1" strike="noStrike">
                <a:latin typeface="Arial"/>
              </a:rPr>
              <a:t>The sample size is then entered into the pseudo-random number generator along with a 20 digit seed number that is generated by rolling a 10-sided dice. </a:t>
            </a:r>
            <a:endParaRPr b="0" lang="en-US" sz="1400" spc="-1" strike="noStrike">
              <a:latin typeface="Arial"/>
            </a:endParaRPr>
          </a:p>
          <a:p>
            <a:pPr marL="171360" indent="-171000">
              <a:lnSpc>
                <a:spcPct val="100000"/>
              </a:lnSpc>
              <a:buClr>
                <a:srgbClr val="000000"/>
              </a:buClr>
              <a:buFont typeface="Arial"/>
              <a:buChar char="•"/>
            </a:pPr>
            <a:r>
              <a:rPr b="0" lang="en-US" sz="1400" spc="-1" strike="noStrike">
                <a:latin typeface="Arial"/>
              </a:rPr>
              <a:t>The resulting numbers are then used to identify which cast vote records and ballot images would be reviewed. </a:t>
            </a:r>
            <a:endParaRPr b="0" lang="en-US" sz="1400" spc="-1" strike="noStrike">
              <a:latin typeface="Arial"/>
            </a:endParaRPr>
          </a:p>
          <a:p>
            <a:pPr marL="171360" indent="-171000">
              <a:lnSpc>
                <a:spcPct val="100000"/>
              </a:lnSpc>
              <a:buClr>
                <a:srgbClr val="000000"/>
              </a:buClr>
              <a:buFont typeface="Arial"/>
              <a:buChar char="•"/>
            </a:pPr>
            <a:r>
              <a:rPr b="0" lang="en-US" sz="1400" spc="-1" strike="noStrike">
                <a:latin typeface="Arial"/>
              </a:rPr>
              <a:t>Using a pseudo-random number generator allows the sequence of numbers to be replicated by anyone using the same seed number, thereby allowing for greater transparency. </a:t>
            </a:r>
            <a:endParaRPr b="0" lang="en-US" sz="14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sldImg"/>
          </p:nvPr>
        </p:nvSpPr>
        <p:spPr>
          <a:xfrm>
            <a:off x="384120" y="685800"/>
            <a:ext cx="6089400" cy="3428640"/>
          </a:xfrm>
          <a:prstGeom prst="rect">
            <a:avLst/>
          </a:prstGeom>
        </p:spPr>
      </p:sp>
      <p:sp>
        <p:nvSpPr>
          <p:cNvPr id="195"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85840" indent="-285480">
              <a:lnSpc>
                <a:spcPct val="100000"/>
              </a:lnSpc>
            </a:pPr>
            <a:r>
              <a:rPr b="0" lang="en-US" sz="1400" spc="-1" strike="noStrike">
                <a:latin typeface="Arial"/>
              </a:rPr>
              <a:t>For the fixed percentage audit we again…</a:t>
            </a:r>
            <a:endParaRPr b="0" lang="en-US" sz="1400" spc="-1" strike="noStrike">
              <a:latin typeface="Arial"/>
            </a:endParaRPr>
          </a:p>
          <a:p>
            <a:pPr marL="285840" indent="-285480">
              <a:lnSpc>
                <a:spcPct val="100000"/>
              </a:lnSpc>
            </a:pPr>
            <a:endParaRPr b="0" lang="en-US" sz="1400" spc="-1" strike="noStrike">
              <a:latin typeface="Arial"/>
            </a:endParaRPr>
          </a:p>
          <a:p>
            <a:pPr marL="285840" indent="-285480">
              <a:lnSpc>
                <a:spcPct val="100000"/>
              </a:lnSpc>
            </a:pPr>
            <a:r>
              <a:rPr b="0" lang="en-US" sz="1400" spc="-1" strike="noStrike">
                <a:latin typeface="Arial"/>
              </a:rPr>
              <a:t>The range calculated by dividing the votes cast in the precinct by the total votes in the county. The range for precinct 1, for example, was 0 to .05 and precinct 2 started at .06. The actual ranges had 6 digits after the decimal point. </a:t>
            </a:r>
            <a:endParaRPr b="0" lang="en-US" sz="14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sldImg"/>
          </p:nvPr>
        </p:nvSpPr>
        <p:spPr>
          <a:xfrm>
            <a:off x="1143000" y="685800"/>
            <a:ext cx="4571640" cy="3428640"/>
          </a:xfrm>
          <a:prstGeom prst="rect">
            <a:avLst/>
          </a:prstGeom>
        </p:spPr>
      </p:sp>
      <p:sp>
        <p:nvSpPr>
          <p:cNvPr id="197"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For the Independent Automated Software Audit we sent the ballot PDFs and the voting system zero reports by precinct prior to the election.</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After the election, the local election officials sent the voted ballot images to the vendor. The vendor tabulated the ballot images and provided its result reports to us. After we verified that the result reports were complete, we sent the voting system precinct results report to the vendor so that the vendor could generate the comparison and threshold reports.  The 4 different audit reports that were provided were the Comparison of Cards Cast, the Comparison of Ballots Cast by Precinct, the Comparison of Votes Cast and the Contest Discrepancy Threshold report. The contest threshold report showed the absolute value of the differences between the two systems. Using the absolute value prevents positive and negative differences from cancelling each other. It also showed the total votes cast by the primary voting system, and the vote difference as a percentage. Before the audit was performed, we determined that a percentage of 0.5% or higher would trigger an additional review.</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The additional review could include a manual review of voted paper ballots.</a:t>
            </a:r>
            <a:endParaRPr b="0" lang="en-US" sz="2000" spc="-1" strike="noStrike">
              <a:latin typeface="Arial"/>
            </a:endParaRPr>
          </a:p>
          <a:p>
            <a:pPr marL="216000" indent="-216000">
              <a:lnSpc>
                <a:spcPct val="100000"/>
              </a:lnSpc>
            </a:pPr>
            <a:endParaRPr b="0" lang="en-US"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384120" y="685800"/>
            <a:ext cx="6089400" cy="3428640"/>
          </a:xfrm>
          <a:prstGeom prst="rect">
            <a:avLst/>
          </a:prstGeom>
        </p:spPr>
      </p:sp>
      <p:sp>
        <p:nvSpPr>
          <p:cNvPr id="199"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Although all three audit methods verified the accuracy of the voting systems results, we found that…</a:t>
            </a:r>
            <a:endParaRPr b="0" lang="en-US"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sldImg"/>
          </p:nvPr>
        </p:nvSpPr>
        <p:spPr>
          <a:xfrm>
            <a:off x="1143000" y="685800"/>
            <a:ext cx="4571640" cy="3428640"/>
          </a:xfrm>
          <a:prstGeom prst="rect">
            <a:avLst/>
          </a:prstGeom>
        </p:spPr>
      </p:sp>
      <p:sp>
        <p:nvSpPr>
          <p:cNvPr id="201" name="PlaceHolder 2"/>
          <p:cNvSpPr>
            <a:spLocks noGrp="1"/>
          </p:cNvSpPr>
          <p:nvPr>
            <p:ph type="body"/>
          </p:nvPr>
        </p:nvSpPr>
        <p:spPr>
          <a:xfrm>
            <a:off x="914400" y="4343400"/>
            <a:ext cx="5028840" cy="4114440"/>
          </a:xfrm>
          <a:prstGeom prst="rect">
            <a:avLst/>
          </a:prstGeom>
        </p:spPr>
        <p:txBody>
          <a:bodyPr lIns="90000" rIns="90000" tIns="45000" bIns="45000">
            <a:noAutofit/>
          </a:bodyPr>
          <a:p>
            <a:pPr marL="216000" indent="-216000">
              <a:lnSpc>
                <a:spcPct val="100000"/>
              </a:lnSpc>
            </a:pPr>
            <a:r>
              <a:rPr b="0" lang="en-US" sz="2000" spc="-1" strike="noStrike">
                <a:latin typeface="Arial"/>
              </a:rPr>
              <a:t>The Ballot Level Audit…</a:t>
            </a:r>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25" name="PlaceHolder 2"/>
          <p:cNvSpPr>
            <a:spLocks noGrp="1"/>
          </p:cNvSpPr>
          <p:nvPr>
            <p:ph type="body"/>
          </p:nvPr>
        </p:nvSpPr>
        <p:spPr>
          <a:xfrm>
            <a:off x="1522440" y="1905120"/>
            <a:ext cx="913392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26" name="PlaceHolder 3"/>
          <p:cNvSpPr>
            <a:spLocks noGrp="1"/>
          </p:cNvSpPr>
          <p:nvPr>
            <p:ph type="body"/>
          </p:nvPr>
        </p:nvSpPr>
        <p:spPr>
          <a:xfrm>
            <a:off x="1522440" y="4054320"/>
            <a:ext cx="9133920" cy="19623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28" name="PlaceHolder 2"/>
          <p:cNvSpPr>
            <a:spLocks noGrp="1"/>
          </p:cNvSpPr>
          <p:nvPr>
            <p:ph type="body"/>
          </p:nvPr>
        </p:nvSpPr>
        <p:spPr>
          <a:xfrm>
            <a:off x="1522440" y="19051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29" name="PlaceHolder 3"/>
          <p:cNvSpPr>
            <a:spLocks noGrp="1"/>
          </p:cNvSpPr>
          <p:nvPr>
            <p:ph type="body"/>
          </p:nvPr>
        </p:nvSpPr>
        <p:spPr>
          <a:xfrm>
            <a:off x="6202800" y="19051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30" name="PlaceHolder 4"/>
          <p:cNvSpPr>
            <a:spLocks noGrp="1"/>
          </p:cNvSpPr>
          <p:nvPr>
            <p:ph type="body"/>
          </p:nvPr>
        </p:nvSpPr>
        <p:spPr>
          <a:xfrm>
            <a:off x="1522440" y="40543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31" name="PlaceHolder 5"/>
          <p:cNvSpPr>
            <a:spLocks noGrp="1"/>
          </p:cNvSpPr>
          <p:nvPr>
            <p:ph type="body"/>
          </p:nvPr>
        </p:nvSpPr>
        <p:spPr>
          <a:xfrm>
            <a:off x="6202800" y="40543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33" name="PlaceHolder 2"/>
          <p:cNvSpPr>
            <a:spLocks noGrp="1"/>
          </p:cNvSpPr>
          <p:nvPr>
            <p:ph type="body"/>
          </p:nvPr>
        </p:nvSpPr>
        <p:spPr>
          <a:xfrm>
            <a:off x="1522440" y="1905120"/>
            <a:ext cx="294084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34" name="PlaceHolder 3"/>
          <p:cNvSpPr>
            <a:spLocks noGrp="1"/>
          </p:cNvSpPr>
          <p:nvPr>
            <p:ph type="body"/>
          </p:nvPr>
        </p:nvSpPr>
        <p:spPr>
          <a:xfrm>
            <a:off x="4610880" y="1905120"/>
            <a:ext cx="294084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35" name="PlaceHolder 4"/>
          <p:cNvSpPr>
            <a:spLocks noGrp="1"/>
          </p:cNvSpPr>
          <p:nvPr>
            <p:ph type="body"/>
          </p:nvPr>
        </p:nvSpPr>
        <p:spPr>
          <a:xfrm>
            <a:off x="7698960" y="1905120"/>
            <a:ext cx="294084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36" name="PlaceHolder 5"/>
          <p:cNvSpPr>
            <a:spLocks noGrp="1"/>
          </p:cNvSpPr>
          <p:nvPr>
            <p:ph type="body"/>
          </p:nvPr>
        </p:nvSpPr>
        <p:spPr>
          <a:xfrm>
            <a:off x="1522440" y="4054320"/>
            <a:ext cx="294084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37" name="PlaceHolder 6"/>
          <p:cNvSpPr>
            <a:spLocks noGrp="1"/>
          </p:cNvSpPr>
          <p:nvPr>
            <p:ph type="body"/>
          </p:nvPr>
        </p:nvSpPr>
        <p:spPr>
          <a:xfrm>
            <a:off x="4610880" y="4054320"/>
            <a:ext cx="294084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38" name="PlaceHolder 7"/>
          <p:cNvSpPr>
            <a:spLocks noGrp="1"/>
          </p:cNvSpPr>
          <p:nvPr>
            <p:ph type="body"/>
          </p:nvPr>
        </p:nvSpPr>
        <p:spPr>
          <a:xfrm>
            <a:off x="7698960" y="4054320"/>
            <a:ext cx="2940840" cy="19623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43" name="PlaceHolder 2"/>
          <p:cNvSpPr>
            <a:spLocks noGrp="1"/>
          </p:cNvSpPr>
          <p:nvPr>
            <p:ph type="subTitle"/>
          </p:nvPr>
        </p:nvSpPr>
        <p:spPr>
          <a:xfrm>
            <a:off x="1522440" y="1905120"/>
            <a:ext cx="9133920" cy="41144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45" name="PlaceHolder 2"/>
          <p:cNvSpPr>
            <a:spLocks noGrp="1"/>
          </p:cNvSpPr>
          <p:nvPr>
            <p:ph type="body"/>
          </p:nvPr>
        </p:nvSpPr>
        <p:spPr>
          <a:xfrm>
            <a:off x="1522440" y="1905120"/>
            <a:ext cx="9133920" cy="41144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47" name="PlaceHolder 2"/>
          <p:cNvSpPr>
            <a:spLocks noGrp="1"/>
          </p:cNvSpPr>
          <p:nvPr>
            <p:ph type="body"/>
          </p:nvPr>
        </p:nvSpPr>
        <p:spPr>
          <a:xfrm>
            <a:off x="1522440" y="1905120"/>
            <a:ext cx="4457160" cy="4114440"/>
          </a:xfrm>
          <a:prstGeom prst="rect">
            <a:avLst/>
          </a:prstGeom>
        </p:spPr>
        <p:txBody>
          <a:bodyPr lIns="0" rIns="0" tIns="0" bIns="0">
            <a:normAutofit/>
          </a:bodyPr>
          <a:p>
            <a:endParaRPr b="0" lang="en-US" sz="2400" spc="-1" strike="noStrike">
              <a:solidFill>
                <a:srgbClr val="ffffff"/>
              </a:solidFill>
              <a:latin typeface="Corbel"/>
            </a:endParaRPr>
          </a:p>
        </p:txBody>
      </p:sp>
      <p:sp>
        <p:nvSpPr>
          <p:cNvPr id="48" name="PlaceHolder 3"/>
          <p:cNvSpPr>
            <a:spLocks noGrp="1"/>
          </p:cNvSpPr>
          <p:nvPr>
            <p:ph type="body"/>
          </p:nvPr>
        </p:nvSpPr>
        <p:spPr>
          <a:xfrm>
            <a:off x="6202800" y="1905120"/>
            <a:ext cx="4457160" cy="41144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1522440" y="380880"/>
            <a:ext cx="9143640" cy="63576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52" name="PlaceHolder 2"/>
          <p:cNvSpPr>
            <a:spLocks noGrp="1"/>
          </p:cNvSpPr>
          <p:nvPr>
            <p:ph type="body"/>
          </p:nvPr>
        </p:nvSpPr>
        <p:spPr>
          <a:xfrm>
            <a:off x="1522440" y="19051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53" name="PlaceHolder 3"/>
          <p:cNvSpPr>
            <a:spLocks noGrp="1"/>
          </p:cNvSpPr>
          <p:nvPr>
            <p:ph type="body"/>
          </p:nvPr>
        </p:nvSpPr>
        <p:spPr>
          <a:xfrm>
            <a:off x="6202800" y="1905120"/>
            <a:ext cx="4457160" cy="4114440"/>
          </a:xfrm>
          <a:prstGeom prst="rect">
            <a:avLst/>
          </a:prstGeom>
        </p:spPr>
        <p:txBody>
          <a:bodyPr lIns="0" rIns="0" tIns="0" bIns="0">
            <a:normAutofit/>
          </a:bodyPr>
          <a:p>
            <a:endParaRPr b="0" lang="en-US" sz="2400" spc="-1" strike="noStrike">
              <a:solidFill>
                <a:srgbClr val="ffffff"/>
              </a:solidFill>
              <a:latin typeface="Corbel"/>
            </a:endParaRPr>
          </a:p>
        </p:txBody>
      </p:sp>
      <p:sp>
        <p:nvSpPr>
          <p:cNvPr id="54" name="PlaceHolder 4"/>
          <p:cNvSpPr>
            <a:spLocks noGrp="1"/>
          </p:cNvSpPr>
          <p:nvPr>
            <p:ph type="body"/>
          </p:nvPr>
        </p:nvSpPr>
        <p:spPr>
          <a:xfrm>
            <a:off x="1522440" y="40543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4" name="PlaceHolder 2"/>
          <p:cNvSpPr>
            <a:spLocks noGrp="1"/>
          </p:cNvSpPr>
          <p:nvPr>
            <p:ph type="subTitle"/>
          </p:nvPr>
        </p:nvSpPr>
        <p:spPr>
          <a:xfrm>
            <a:off x="1522440" y="1905120"/>
            <a:ext cx="9133920" cy="41144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56" name="PlaceHolder 2"/>
          <p:cNvSpPr>
            <a:spLocks noGrp="1"/>
          </p:cNvSpPr>
          <p:nvPr>
            <p:ph type="body"/>
          </p:nvPr>
        </p:nvSpPr>
        <p:spPr>
          <a:xfrm>
            <a:off x="1522440" y="1905120"/>
            <a:ext cx="4457160" cy="4114440"/>
          </a:xfrm>
          <a:prstGeom prst="rect">
            <a:avLst/>
          </a:prstGeom>
        </p:spPr>
        <p:txBody>
          <a:bodyPr lIns="0" rIns="0" tIns="0" bIns="0">
            <a:normAutofit/>
          </a:bodyPr>
          <a:p>
            <a:endParaRPr b="0" lang="en-US" sz="2400" spc="-1" strike="noStrike">
              <a:solidFill>
                <a:srgbClr val="ffffff"/>
              </a:solidFill>
              <a:latin typeface="Corbel"/>
            </a:endParaRPr>
          </a:p>
        </p:txBody>
      </p:sp>
      <p:sp>
        <p:nvSpPr>
          <p:cNvPr id="57" name="PlaceHolder 3"/>
          <p:cNvSpPr>
            <a:spLocks noGrp="1"/>
          </p:cNvSpPr>
          <p:nvPr>
            <p:ph type="body"/>
          </p:nvPr>
        </p:nvSpPr>
        <p:spPr>
          <a:xfrm>
            <a:off x="6202800" y="19051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58" name="PlaceHolder 4"/>
          <p:cNvSpPr>
            <a:spLocks noGrp="1"/>
          </p:cNvSpPr>
          <p:nvPr>
            <p:ph type="body"/>
          </p:nvPr>
        </p:nvSpPr>
        <p:spPr>
          <a:xfrm>
            <a:off x="6202800" y="40543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60" name="PlaceHolder 2"/>
          <p:cNvSpPr>
            <a:spLocks noGrp="1"/>
          </p:cNvSpPr>
          <p:nvPr>
            <p:ph type="body"/>
          </p:nvPr>
        </p:nvSpPr>
        <p:spPr>
          <a:xfrm>
            <a:off x="1522440" y="19051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61" name="PlaceHolder 3"/>
          <p:cNvSpPr>
            <a:spLocks noGrp="1"/>
          </p:cNvSpPr>
          <p:nvPr>
            <p:ph type="body"/>
          </p:nvPr>
        </p:nvSpPr>
        <p:spPr>
          <a:xfrm>
            <a:off x="6202800" y="19051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62" name="PlaceHolder 4"/>
          <p:cNvSpPr>
            <a:spLocks noGrp="1"/>
          </p:cNvSpPr>
          <p:nvPr>
            <p:ph type="body"/>
          </p:nvPr>
        </p:nvSpPr>
        <p:spPr>
          <a:xfrm>
            <a:off x="1522440" y="4054320"/>
            <a:ext cx="9133920" cy="19623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64" name="PlaceHolder 2"/>
          <p:cNvSpPr>
            <a:spLocks noGrp="1"/>
          </p:cNvSpPr>
          <p:nvPr>
            <p:ph type="body"/>
          </p:nvPr>
        </p:nvSpPr>
        <p:spPr>
          <a:xfrm>
            <a:off x="1522440" y="1905120"/>
            <a:ext cx="913392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65" name="PlaceHolder 3"/>
          <p:cNvSpPr>
            <a:spLocks noGrp="1"/>
          </p:cNvSpPr>
          <p:nvPr>
            <p:ph type="body"/>
          </p:nvPr>
        </p:nvSpPr>
        <p:spPr>
          <a:xfrm>
            <a:off x="1522440" y="4054320"/>
            <a:ext cx="9133920" cy="19623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67" name="PlaceHolder 2"/>
          <p:cNvSpPr>
            <a:spLocks noGrp="1"/>
          </p:cNvSpPr>
          <p:nvPr>
            <p:ph type="body"/>
          </p:nvPr>
        </p:nvSpPr>
        <p:spPr>
          <a:xfrm>
            <a:off x="1522440" y="19051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68" name="PlaceHolder 3"/>
          <p:cNvSpPr>
            <a:spLocks noGrp="1"/>
          </p:cNvSpPr>
          <p:nvPr>
            <p:ph type="body"/>
          </p:nvPr>
        </p:nvSpPr>
        <p:spPr>
          <a:xfrm>
            <a:off x="6202800" y="19051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69" name="PlaceHolder 4"/>
          <p:cNvSpPr>
            <a:spLocks noGrp="1"/>
          </p:cNvSpPr>
          <p:nvPr>
            <p:ph type="body"/>
          </p:nvPr>
        </p:nvSpPr>
        <p:spPr>
          <a:xfrm>
            <a:off x="1522440" y="40543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70" name="PlaceHolder 5"/>
          <p:cNvSpPr>
            <a:spLocks noGrp="1"/>
          </p:cNvSpPr>
          <p:nvPr>
            <p:ph type="body"/>
          </p:nvPr>
        </p:nvSpPr>
        <p:spPr>
          <a:xfrm>
            <a:off x="6202800" y="40543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72" name="PlaceHolder 2"/>
          <p:cNvSpPr>
            <a:spLocks noGrp="1"/>
          </p:cNvSpPr>
          <p:nvPr>
            <p:ph type="body"/>
          </p:nvPr>
        </p:nvSpPr>
        <p:spPr>
          <a:xfrm>
            <a:off x="1522440" y="1905120"/>
            <a:ext cx="294084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73" name="PlaceHolder 3"/>
          <p:cNvSpPr>
            <a:spLocks noGrp="1"/>
          </p:cNvSpPr>
          <p:nvPr>
            <p:ph type="body"/>
          </p:nvPr>
        </p:nvSpPr>
        <p:spPr>
          <a:xfrm>
            <a:off x="4610880" y="1905120"/>
            <a:ext cx="294084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74" name="PlaceHolder 4"/>
          <p:cNvSpPr>
            <a:spLocks noGrp="1"/>
          </p:cNvSpPr>
          <p:nvPr>
            <p:ph type="body"/>
          </p:nvPr>
        </p:nvSpPr>
        <p:spPr>
          <a:xfrm>
            <a:off x="7698960" y="1905120"/>
            <a:ext cx="294084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75" name="PlaceHolder 5"/>
          <p:cNvSpPr>
            <a:spLocks noGrp="1"/>
          </p:cNvSpPr>
          <p:nvPr>
            <p:ph type="body"/>
          </p:nvPr>
        </p:nvSpPr>
        <p:spPr>
          <a:xfrm>
            <a:off x="1522440" y="4054320"/>
            <a:ext cx="294084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76" name="PlaceHolder 6"/>
          <p:cNvSpPr>
            <a:spLocks noGrp="1"/>
          </p:cNvSpPr>
          <p:nvPr>
            <p:ph type="body"/>
          </p:nvPr>
        </p:nvSpPr>
        <p:spPr>
          <a:xfrm>
            <a:off x="4610880" y="4054320"/>
            <a:ext cx="294084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77" name="PlaceHolder 7"/>
          <p:cNvSpPr>
            <a:spLocks noGrp="1"/>
          </p:cNvSpPr>
          <p:nvPr>
            <p:ph type="body"/>
          </p:nvPr>
        </p:nvSpPr>
        <p:spPr>
          <a:xfrm>
            <a:off x="7698960" y="4054320"/>
            <a:ext cx="2940840" cy="19623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6" name="PlaceHolder 2"/>
          <p:cNvSpPr>
            <a:spLocks noGrp="1"/>
          </p:cNvSpPr>
          <p:nvPr>
            <p:ph type="body"/>
          </p:nvPr>
        </p:nvSpPr>
        <p:spPr>
          <a:xfrm>
            <a:off x="1522440" y="1905120"/>
            <a:ext cx="9133920" cy="41144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8" name="PlaceHolder 2"/>
          <p:cNvSpPr>
            <a:spLocks noGrp="1"/>
          </p:cNvSpPr>
          <p:nvPr>
            <p:ph type="body"/>
          </p:nvPr>
        </p:nvSpPr>
        <p:spPr>
          <a:xfrm>
            <a:off x="1522440" y="1905120"/>
            <a:ext cx="4457160" cy="4114440"/>
          </a:xfrm>
          <a:prstGeom prst="rect">
            <a:avLst/>
          </a:prstGeom>
        </p:spPr>
        <p:txBody>
          <a:bodyPr lIns="0" rIns="0" tIns="0" bIns="0">
            <a:normAutofit/>
          </a:bodyPr>
          <a:p>
            <a:endParaRPr b="0" lang="en-US" sz="2400" spc="-1" strike="noStrike">
              <a:solidFill>
                <a:srgbClr val="ffffff"/>
              </a:solidFill>
              <a:latin typeface="Corbel"/>
            </a:endParaRPr>
          </a:p>
        </p:txBody>
      </p:sp>
      <p:sp>
        <p:nvSpPr>
          <p:cNvPr id="9" name="PlaceHolder 3"/>
          <p:cNvSpPr>
            <a:spLocks noGrp="1"/>
          </p:cNvSpPr>
          <p:nvPr>
            <p:ph type="body"/>
          </p:nvPr>
        </p:nvSpPr>
        <p:spPr>
          <a:xfrm>
            <a:off x="6202800" y="1905120"/>
            <a:ext cx="4457160" cy="411444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522440" y="380880"/>
            <a:ext cx="9143640" cy="635760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13" name="PlaceHolder 2"/>
          <p:cNvSpPr>
            <a:spLocks noGrp="1"/>
          </p:cNvSpPr>
          <p:nvPr>
            <p:ph type="body"/>
          </p:nvPr>
        </p:nvSpPr>
        <p:spPr>
          <a:xfrm>
            <a:off x="1522440" y="19051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14" name="PlaceHolder 3"/>
          <p:cNvSpPr>
            <a:spLocks noGrp="1"/>
          </p:cNvSpPr>
          <p:nvPr>
            <p:ph type="body"/>
          </p:nvPr>
        </p:nvSpPr>
        <p:spPr>
          <a:xfrm>
            <a:off x="6202800" y="1905120"/>
            <a:ext cx="4457160" cy="4114440"/>
          </a:xfrm>
          <a:prstGeom prst="rect">
            <a:avLst/>
          </a:prstGeom>
        </p:spPr>
        <p:txBody>
          <a:bodyPr lIns="0" rIns="0" tIns="0" bIns="0">
            <a:normAutofit/>
          </a:bodyPr>
          <a:p>
            <a:endParaRPr b="0" lang="en-US" sz="2400" spc="-1" strike="noStrike">
              <a:solidFill>
                <a:srgbClr val="ffffff"/>
              </a:solidFill>
              <a:latin typeface="Corbel"/>
            </a:endParaRPr>
          </a:p>
        </p:txBody>
      </p:sp>
      <p:sp>
        <p:nvSpPr>
          <p:cNvPr id="15" name="PlaceHolder 4"/>
          <p:cNvSpPr>
            <a:spLocks noGrp="1"/>
          </p:cNvSpPr>
          <p:nvPr>
            <p:ph type="body"/>
          </p:nvPr>
        </p:nvSpPr>
        <p:spPr>
          <a:xfrm>
            <a:off x="1522440" y="40543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17" name="PlaceHolder 2"/>
          <p:cNvSpPr>
            <a:spLocks noGrp="1"/>
          </p:cNvSpPr>
          <p:nvPr>
            <p:ph type="body"/>
          </p:nvPr>
        </p:nvSpPr>
        <p:spPr>
          <a:xfrm>
            <a:off x="1522440" y="1905120"/>
            <a:ext cx="4457160" cy="4114440"/>
          </a:xfrm>
          <a:prstGeom prst="rect">
            <a:avLst/>
          </a:prstGeom>
        </p:spPr>
        <p:txBody>
          <a:bodyPr lIns="0" rIns="0" tIns="0" bIns="0">
            <a:normAutofit/>
          </a:bodyPr>
          <a:p>
            <a:endParaRPr b="0" lang="en-US" sz="2400" spc="-1" strike="noStrike">
              <a:solidFill>
                <a:srgbClr val="ffffff"/>
              </a:solidFill>
              <a:latin typeface="Corbel"/>
            </a:endParaRPr>
          </a:p>
        </p:txBody>
      </p:sp>
      <p:sp>
        <p:nvSpPr>
          <p:cNvPr id="18" name="PlaceHolder 3"/>
          <p:cNvSpPr>
            <a:spLocks noGrp="1"/>
          </p:cNvSpPr>
          <p:nvPr>
            <p:ph type="body"/>
          </p:nvPr>
        </p:nvSpPr>
        <p:spPr>
          <a:xfrm>
            <a:off x="6202800" y="19051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19" name="PlaceHolder 4"/>
          <p:cNvSpPr>
            <a:spLocks noGrp="1"/>
          </p:cNvSpPr>
          <p:nvPr>
            <p:ph type="body"/>
          </p:nvPr>
        </p:nvSpPr>
        <p:spPr>
          <a:xfrm>
            <a:off x="6202800" y="40543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2440" y="380880"/>
            <a:ext cx="9143640" cy="1371240"/>
          </a:xfrm>
          <a:prstGeom prst="rect">
            <a:avLst/>
          </a:prstGeom>
        </p:spPr>
        <p:txBody>
          <a:bodyPr lIns="0" rIns="0" tIns="0" bIns="0" anchor="ctr">
            <a:spAutoFit/>
          </a:bodyPr>
          <a:p>
            <a:endParaRPr b="0" lang="en-US" sz="1800" spc="-1" strike="noStrike">
              <a:solidFill>
                <a:srgbClr val="000000"/>
              </a:solidFill>
              <a:latin typeface="Corbel"/>
            </a:endParaRPr>
          </a:p>
        </p:txBody>
      </p:sp>
      <p:sp>
        <p:nvSpPr>
          <p:cNvPr id="21" name="PlaceHolder 2"/>
          <p:cNvSpPr>
            <a:spLocks noGrp="1"/>
          </p:cNvSpPr>
          <p:nvPr>
            <p:ph type="body"/>
          </p:nvPr>
        </p:nvSpPr>
        <p:spPr>
          <a:xfrm>
            <a:off x="1522440" y="19051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22" name="PlaceHolder 3"/>
          <p:cNvSpPr>
            <a:spLocks noGrp="1"/>
          </p:cNvSpPr>
          <p:nvPr>
            <p:ph type="body"/>
          </p:nvPr>
        </p:nvSpPr>
        <p:spPr>
          <a:xfrm>
            <a:off x="6202800" y="1905120"/>
            <a:ext cx="4457160" cy="1962360"/>
          </a:xfrm>
          <a:prstGeom prst="rect">
            <a:avLst/>
          </a:prstGeom>
        </p:spPr>
        <p:txBody>
          <a:bodyPr lIns="0" rIns="0" tIns="0" bIns="0">
            <a:normAutofit/>
          </a:bodyPr>
          <a:p>
            <a:endParaRPr b="0" lang="en-US" sz="2400" spc="-1" strike="noStrike">
              <a:solidFill>
                <a:srgbClr val="ffffff"/>
              </a:solidFill>
              <a:latin typeface="Corbel"/>
            </a:endParaRPr>
          </a:p>
        </p:txBody>
      </p:sp>
      <p:sp>
        <p:nvSpPr>
          <p:cNvPr id="23" name="PlaceHolder 4"/>
          <p:cNvSpPr>
            <a:spLocks noGrp="1"/>
          </p:cNvSpPr>
          <p:nvPr>
            <p:ph type="body"/>
          </p:nvPr>
        </p:nvSpPr>
        <p:spPr>
          <a:xfrm>
            <a:off x="1522440" y="4054320"/>
            <a:ext cx="9133920" cy="19623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065240" y="1828800"/>
            <a:ext cx="8229240" cy="2895120"/>
          </a:xfrm>
          <a:prstGeom prst="rect">
            <a:avLst/>
          </a:prstGeom>
        </p:spPr>
        <p:txBody>
          <a:bodyPr lIns="45720" rIns="45720" tIns="45000" bIns="45000" anchor="b">
            <a:noAutofit/>
          </a:bodyPr>
          <a:p>
            <a:pPr>
              <a:lnSpc>
                <a:spcPct val="80000"/>
              </a:lnSpc>
            </a:pPr>
            <a:r>
              <a:rPr b="0" lang="en-US" sz="6600" spc="97" strike="noStrike">
                <a:solidFill>
                  <a:srgbClr val="ffffff"/>
                </a:solidFill>
                <a:latin typeface="Corbel"/>
                <a:ea typeface="Corbel"/>
              </a:rPr>
              <a:t>Title Text</a:t>
            </a:r>
            <a:endParaRPr b="0" lang="en-US" sz="6600" spc="-1" strike="noStrike">
              <a:solidFill>
                <a:srgbClr val="000000"/>
              </a:solidFill>
              <a:latin typeface="Corbel"/>
            </a:endParaRPr>
          </a:p>
        </p:txBody>
      </p:sp>
      <p:sp>
        <p:nvSpPr>
          <p:cNvPr id="1" name="PlaceHolder 2"/>
          <p:cNvSpPr>
            <a:spLocks noGrp="1"/>
          </p:cNvSpPr>
          <p:nvPr>
            <p:ph type="body"/>
          </p:nvPr>
        </p:nvSpPr>
        <p:spPr>
          <a:xfrm>
            <a:off x="1065240" y="4800600"/>
            <a:ext cx="8229240" cy="1218960"/>
          </a:xfrm>
          <a:prstGeom prst="rect">
            <a:avLst/>
          </a:prstGeom>
        </p:spPr>
        <p:txBody>
          <a:bodyPr lIns="45720" rIns="45720" tIns="45000" bIns="45000">
            <a:noAutofit/>
          </a:bodyPr>
          <a:p>
            <a:pPr>
              <a:lnSpc>
                <a:spcPct val="90000"/>
              </a:lnSpc>
            </a:pPr>
            <a:r>
              <a:rPr b="0" lang="en-US" sz="2000" spc="199" strike="noStrike" cap="all">
                <a:solidFill>
                  <a:srgbClr val="56c5ff"/>
                </a:solidFill>
                <a:latin typeface="Corbel"/>
                <a:ea typeface="Corbel"/>
              </a:rPr>
              <a:t>Body Level One</a:t>
            </a:r>
            <a:endParaRPr b="0" lang="en-US" sz="2000" spc="-1" strike="noStrike">
              <a:solidFill>
                <a:srgbClr val="ffffff"/>
              </a:solidFill>
              <a:latin typeface="Corbel"/>
            </a:endParaRPr>
          </a:p>
          <a:p>
            <a:pPr>
              <a:lnSpc>
                <a:spcPct val="90000"/>
              </a:lnSpc>
            </a:pPr>
            <a:r>
              <a:rPr b="0" lang="en-US" sz="2000" spc="199" strike="noStrike" cap="all">
                <a:solidFill>
                  <a:srgbClr val="56c5ff"/>
                </a:solidFill>
                <a:latin typeface="Corbel"/>
                <a:ea typeface="Corbel"/>
              </a:rPr>
              <a:t>Body Level Two</a:t>
            </a:r>
            <a:endParaRPr b="0" lang="en-US" sz="2000" spc="-1" strike="noStrike">
              <a:solidFill>
                <a:srgbClr val="ffffff"/>
              </a:solidFill>
              <a:latin typeface="Corbel"/>
            </a:endParaRPr>
          </a:p>
          <a:p>
            <a:pPr>
              <a:lnSpc>
                <a:spcPct val="90000"/>
              </a:lnSpc>
            </a:pPr>
            <a:r>
              <a:rPr b="0" lang="en-US" sz="2000" spc="199" strike="noStrike" cap="all">
                <a:solidFill>
                  <a:srgbClr val="56c5ff"/>
                </a:solidFill>
                <a:latin typeface="Corbel"/>
                <a:ea typeface="Corbel"/>
              </a:rPr>
              <a:t>Body Level Three</a:t>
            </a:r>
            <a:endParaRPr b="0" lang="en-US" sz="2000" spc="-1" strike="noStrike">
              <a:solidFill>
                <a:srgbClr val="ffffff"/>
              </a:solidFill>
              <a:latin typeface="Corbel"/>
            </a:endParaRPr>
          </a:p>
          <a:p>
            <a:pPr>
              <a:lnSpc>
                <a:spcPct val="90000"/>
              </a:lnSpc>
            </a:pPr>
            <a:r>
              <a:rPr b="0" lang="en-US" sz="2000" spc="199" strike="noStrike" cap="all">
                <a:solidFill>
                  <a:srgbClr val="56c5ff"/>
                </a:solidFill>
                <a:latin typeface="Corbel"/>
                <a:ea typeface="Corbel"/>
              </a:rPr>
              <a:t>Body Level Four</a:t>
            </a:r>
            <a:endParaRPr b="0" lang="en-US" sz="2000" spc="-1" strike="noStrike">
              <a:solidFill>
                <a:srgbClr val="ffffff"/>
              </a:solidFill>
              <a:latin typeface="Corbel"/>
            </a:endParaRPr>
          </a:p>
          <a:p>
            <a:pPr>
              <a:lnSpc>
                <a:spcPct val="90000"/>
              </a:lnSpc>
            </a:pPr>
            <a:r>
              <a:rPr b="0" lang="en-US" sz="2000" spc="199" strike="noStrike" cap="all">
                <a:solidFill>
                  <a:srgbClr val="56c5ff"/>
                </a:solidFill>
                <a:latin typeface="Corbel"/>
                <a:ea typeface="Corbel"/>
              </a:rPr>
              <a:t>Body Level Five</a:t>
            </a:r>
            <a:endParaRPr b="0" lang="en-US" sz="2000" spc="-1" strike="noStrike">
              <a:solidFill>
                <a:srgbClr val="ffffff"/>
              </a:solidFill>
              <a:latin typeface="Corbel"/>
            </a:endParaRPr>
          </a:p>
        </p:txBody>
      </p:sp>
      <p:sp>
        <p:nvSpPr>
          <p:cNvPr id="2" name="PlaceHolder 3"/>
          <p:cNvSpPr>
            <a:spLocks noGrp="1"/>
          </p:cNvSpPr>
          <p:nvPr>
            <p:ph type="sldNum"/>
          </p:nvPr>
        </p:nvSpPr>
        <p:spPr>
          <a:xfrm>
            <a:off x="5886720" y="6172200"/>
            <a:ext cx="2841480" cy="367920"/>
          </a:xfrm>
          <a:prstGeom prst="rect">
            <a:avLst/>
          </a:prstGeom>
        </p:spPr>
        <p:txBody>
          <a:bodyPr lIns="45720" rIns="45720" tIns="45000" bIns="45000" anchor="ctr">
            <a:noAutofit/>
          </a:bodyPr>
          <a:p>
            <a:pPr algn="r">
              <a:lnSpc>
                <a:spcPct val="100000"/>
              </a:lnSpc>
            </a:pPr>
            <a:fld id="{CF9A5497-0762-457A-9BC6-554716E66050}" type="slidenum">
              <a:rPr b="0" lang="en-US" sz="1100" spc="-1" strike="noStrike">
                <a:solidFill>
                  <a:srgbClr val="ffffff"/>
                </a:solidFill>
                <a:latin typeface="Corbel"/>
                <a:ea typeface="Corbel"/>
              </a:rPr>
              <a:t>&lt;number&gt;</a:t>
            </a:fld>
            <a:endParaRPr b="0" lang="en-US" sz="11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522440" y="380880"/>
            <a:ext cx="9143640" cy="1371240"/>
          </a:xfrm>
          <a:prstGeom prst="rect">
            <a:avLst/>
          </a:prstGeom>
        </p:spPr>
        <p:txBody>
          <a:bodyPr lIns="45720" rIns="45720" tIns="45000" bIns="45000" anchor="b">
            <a:noAutofit/>
          </a:bodyPr>
          <a:p>
            <a:pPr>
              <a:lnSpc>
                <a:spcPct val="90000"/>
              </a:lnSpc>
            </a:pPr>
            <a:r>
              <a:rPr b="0" lang="en-US" sz="3600" spc="97" strike="noStrike">
                <a:solidFill>
                  <a:srgbClr val="ffffff"/>
                </a:solidFill>
                <a:latin typeface="Corbel"/>
                <a:ea typeface="Corbel"/>
              </a:rPr>
              <a:t>Title Text</a:t>
            </a:r>
            <a:endParaRPr b="0" lang="en-US" sz="3600" spc="-1" strike="noStrike">
              <a:solidFill>
                <a:srgbClr val="000000"/>
              </a:solidFill>
              <a:latin typeface="Corbel"/>
            </a:endParaRPr>
          </a:p>
        </p:txBody>
      </p:sp>
      <p:sp>
        <p:nvSpPr>
          <p:cNvPr id="40" name="PlaceHolder 2"/>
          <p:cNvSpPr>
            <a:spLocks noGrp="1"/>
          </p:cNvSpPr>
          <p:nvPr>
            <p:ph type="body"/>
          </p:nvPr>
        </p:nvSpPr>
        <p:spPr>
          <a:xfrm>
            <a:off x="1522440" y="1905120"/>
            <a:ext cx="9133920" cy="4114440"/>
          </a:xfrm>
          <a:prstGeom prst="rect">
            <a:avLst/>
          </a:prstGeom>
        </p:spPr>
        <p:txBody>
          <a:bodyPr lIns="45720" rIns="45720" tIns="45000" bIns="45000">
            <a:noAutofit/>
          </a:bodyPr>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Body Level One</a:t>
            </a:r>
            <a:endParaRPr b="0" lang="en-US" sz="2400" spc="-1" strike="noStrike">
              <a:solidFill>
                <a:srgbClr val="ffffff"/>
              </a:solidFill>
              <a:latin typeface="Corbel"/>
            </a:endParaRPr>
          </a:p>
          <a:p>
            <a:pPr lvl="1" marL="509760" indent="-277920">
              <a:lnSpc>
                <a:spcPct val="90000"/>
              </a:lnSpc>
              <a:spcBef>
                <a:spcPts val="1800"/>
              </a:spcBef>
              <a:buClr>
                <a:srgbClr val="56c5ff"/>
              </a:buClr>
              <a:buFont typeface="Arial"/>
              <a:buChar char="•"/>
            </a:pPr>
            <a:r>
              <a:rPr b="0" lang="en-US" sz="2400" spc="-1" strike="noStrike">
                <a:solidFill>
                  <a:srgbClr val="ffffff"/>
                </a:solidFill>
                <a:latin typeface="Corbel"/>
                <a:ea typeface="Corbel"/>
              </a:rPr>
              <a:t>Body Level Two</a:t>
            </a:r>
            <a:endParaRPr b="0" lang="en-US" sz="2400" spc="-1" strike="noStrike">
              <a:solidFill>
                <a:srgbClr val="ffffff"/>
              </a:solidFill>
              <a:latin typeface="Corbel"/>
            </a:endParaRPr>
          </a:p>
          <a:p>
            <a:pPr lvl="2" marL="755640" indent="-291600">
              <a:lnSpc>
                <a:spcPct val="90000"/>
              </a:lnSpc>
              <a:spcBef>
                <a:spcPts val="1800"/>
              </a:spcBef>
              <a:buClr>
                <a:srgbClr val="56c5ff"/>
              </a:buClr>
              <a:buFont typeface="Arial"/>
              <a:buChar char="•"/>
            </a:pPr>
            <a:r>
              <a:rPr b="0" lang="en-US" sz="2400" spc="-1" strike="noStrike">
                <a:solidFill>
                  <a:srgbClr val="ffffff"/>
                </a:solidFill>
                <a:latin typeface="Corbel"/>
                <a:ea typeface="Corbel"/>
              </a:rPr>
              <a:t>Body Level Three</a:t>
            </a:r>
            <a:endParaRPr b="0" lang="en-US" sz="2400" spc="-1" strike="noStrike">
              <a:solidFill>
                <a:srgbClr val="ffffff"/>
              </a:solidFill>
              <a:latin typeface="Corbel"/>
            </a:endParaRPr>
          </a:p>
          <a:p>
            <a:pPr lvl="3" marL="944640" indent="-261720">
              <a:lnSpc>
                <a:spcPct val="90000"/>
              </a:lnSpc>
              <a:spcBef>
                <a:spcPts val="1800"/>
              </a:spcBef>
              <a:buClr>
                <a:srgbClr val="56c5ff"/>
              </a:buClr>
              <a:buFont typeface="Arial"/>
              <a:buChar char="•"/>
            </a:pPr>
            <a:r>
              <a:rPr b="0" lang="en-US" sz="2400" spc="-1" strike="noStrike">
                <a:solidFill>
                  <a:srgbClr val="ffffff"/>
                </a:solidFill>
                <a:latin typeface="Corbel"/>
                <a:ea typeface="Corbel"/>
              </a:rPr>
              <a:t>Body Level Four</a:t>
            </a:r>
            <a:endParaRPr b="0" lang="en-US" sz="2400" spc="-1" strike="noStrike">
              <a:solidFill>
                <a:srgbClr val="ffffff"/>
              </a:solidFill>
              <a:latin typeface="Corbel"/>
            </a:endParaRPr>
          </a:p>
          <a:p>
            <a:pPr lvl="4" marL="1116720" indent="-259200">
              <a:lnSpc>
                <a:spcPct val="90000"/>
              </a:lnSpc>
              <a:spcBef>
                <a:spcPts val="1800"/>
              </a:spcBef>
              <a:buClr>
                <a:srgbClr val="56c5ff"/>
              </a:buClr>
              <a:buFont typeface="Arial"/>
              <a:buChar char="•"/>
            </a:pPr>
            <a:r>
              <a:rPr b="0" lang="en-US" sz="2400" spc="-1" strike="noStrike">
                <a:solidFill>
                  <a:srgbClr val="ffffff"/>
                </a:solidFill>
                <a:latin typeface="Corbel"/>
                <a:ea typeface="Corbel"/>
              </a:rPr>
              <a:t>Body Level Five</a:t>
            </a:r>
            <a:endParaRPr b="0" lang="en-US" sz="2400" spc="-1" strike="noStrike">
              <a:solidFill>
                <a:srgbClr val="ffffff"/>
              </a:solidFill>
              <a:latin typeface="Corbel"/>
            </a:endParaRPr>
          </a:p>
        </p:txBody>
      </p:sp>
      <p:sp>
        <p:nvSpPr>
          <p:cNvPr id="41" name="PlaceHolder 3"/>
          <p:cNvSpPr>
            <a:spLocks noGrp="1"/>
          </p:cNvSpPr>
          <p:nvPr>
            <p:ph type="sldNum"/>
          </p:nvPr>
        </p:nvSpPr>
        <p:spPr>
          <a:xfrm>
            <a:off x="10422720" y="6410520"/>
            <a:ext cx="243360" cy="256320"/>
          </a:xfrm>
          <a:prstGeom prst="rect">
            <a:avLst/>
          </a:prstGeom>
        </p:spPr>
        <p:txBody>
          <a:bodyPr lIns="45720" rIns="45720" tIns="45000" bIns="45000" anchor="ctr">
            <a:noAutofit/>
          </a:bodyPr>
          <a:p>
            <a:pPr algn="r">
              <a:lnSpc>
                <a:spcPct val="100000"/>
              </a:lnSpc>
            </a:pPr>
            <a:fld id="{86576AF3-E3FD-463B-A474-8834C6DA73B0}" type="slidenum">
              <a:rPr b="0" lang="en-US" sz="1100" spc="-1" strike="noStrike">
                <a:solidFill>
                  <a:srgbClr val="ffffff"/>
                </a:solidFill>
                <a:latin typeface="Corbel"/>
                <a:ea typeface="Corbel"/>
              </a:rPr>
              <a:t>&lt;number&gt;</a:t>
            </a:fld>
            <a:endParaRPr b="0" lang="en-US" sz="11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hyperlink" Target="http://maryland.clearballot.com/AboutthisPortalVideo.html" TargetMode="External"/><Relationship Id="rId2" Type="http://schemas.openxmlformats.org/officeDocument/2006/relationships/slideLayout" Target="../slideLayouts/slideLayout15.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5.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5.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5.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5.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5.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5.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15.xml"/><Relationship Id="rId6"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15.xml"/><Relationship Id="rId6"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5.xml"/><Relationship Id="rId5"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2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5.xml"/><Relationship Id="rId4"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15.xml"/><Relationship Id="rId5"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5.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hyperlink" Target="http://maryland.clearballot.com/" TargetMode="External"/><Relationship Id="rId2" Type="http://schemas.openxmlformats.org/officeDocument/2006/relationships/slideLayout" Target="../slideLayouts/slideLayout15.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hyperlink" Target="mailto:nikki.charlson@maryland.gov" TargetMode="External"/><Relationship Id="rId2"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609120" y="0"/>
            <a:ext cx="10960920" cy="1417320"/>
          </a:xfrm>
          <a:prstGeom prst="rect">
            <a:avLst/>
          </a:prstGeom>
          <a:noFill/>
          <a:ln w="12600">
            <a:noFill/>
          </a:ln>
        </p:spPr>
        <p:txBody>
          <a:bodyPr lIns="45720" rIns="45720" tIns="45000" bIns="45000" anchor="b">
            <a:noAutofit/>
          </a:bodyPr>
          <a:p>
            <a:pPr>
              <a:lnSpc>
                <a:spcPct val="90000"/>
              </a:lnSpc>
            </a:pPr>
            <a:br/>
            <a:r>
              <a:rPr b="0" lang="en-US" sz="3600" spc="97" strike="noStrike">
                <a:solidFill>
                  <a:srgbClr val="ffffff"/>
                </a:solidFill>
                <a:latin typeface="Corbel"/>
                <a:ea typeface="Corbel"/>
              </a:rPr>
              <a:t>Post Election Audits </a:t>
            </a:r>
            <a:endParaRPr b="0" lang="en-US" sz="3600" spc="-1" strike="noStrike">
              <a:solidFill>
                <a:srgbClr val="000000"/>
              </a:solidFill>
              <a:latin typeface="Corbel"/>
            </a:endParaRPr>
          </a:p>
        </p:txBody>
      </p:sp>
      <p:sp>
        <p:nvSpPr>
          <p:cNvPr id="85" name="TextShape 2"/>
          <p:cNvSpPr txBox="1"/>
          <p:nvPr/>
        </p:nvSpPr>
        <p:spPr>
          <a:xfrm>
            <a:off x="1065240" y="4724280"/>
            <a:ext cx="8229240" cy="1218960"/>
          </a:xfrm>
          <a:prstGeom prst="rect">
            <a:avLst/>
          </a:prstGeom>
          <a:noFill/>
          <a:ln w="12600">
            <a:noFill/>
          </a:ln>
        </p:spPr>
        <p:txBody>
          <a:bodyPr lIns="45720" rIns="45720" tIns="45000" bIns="45000">
            <a:noAutofit/>
          </a:bodyPr>
          <a:p>
            <a:pPr marL="223920" indent="-223560">
              <a:lnSpc>
                <a:spcPct val="90000"/>
              </a:lnSpc>
              <a:spcBef>
                <a:spcPts val="1800"/>
              </a:spcBef>
              <a:buClr>
                <a:srgbClr val="ffffff"/>
              </a:buClr>
              <a:buFont typeface="Arial"/>
              <a:buChar char="•"/>
            </a:pPr>
            <a:r>
              <a:rPr b="0" lang="en-US" sz="2400" spc="-1" strike="noStrike">
                <a:solidFill>
                  <a:srgbClr val="ffffff"/>
                </a:solidFill>
                <a:latin typeface="Corbel"/>
                <a:ea typeface="Corbel"/>
              </a:rPr>
              <a:t>In Maryland</a:t>
            </a:r>
            <a:endParaRPr b="0" lang="en-US" sz="2400" spc="-1" strike="noStrike">
              <a:latin typeface="Arial"/>
            </a:endParaRPr>
          </a:p>
        </p:txBody>
      </p:sp>
      <p:sp>
        <p:nvSpPr>
          <p:cNvPr id="86" name="CustomShape 3"/>
          <p:cNvSpPr/>
          <p:nvPr/>
        </p:nvSpPr>
        <p:spPr>
          <a:xfrm>
            <a:off x="1065240" y="5867280"/>
            <a:ext cx="11054880" cy="424440"/>
          </a:xfrm>
          <a:prstGeom prst="rect">
            <a:avLst/>
          </a:prstGeom>
          <a:noFill/>
          <a:ln w="12600">
            <a:noFill/>
          </a:ln>
        </p:spPr>
        <p:style>
          <a:lnRef idx="0"/>
          <a:fillRef idx="0"/>
          <a:effectRef idx="0"/>
          <a:fontRef idx="minor"/>
        </p:style>
        <p:txBody>
          <a:bodyPr lIns="45720" rIns="45720" tIns="45000" bIns="45000">
            <a:spAutoFit/>
          </a:bodyPr>
          <a:p>
            <a:pPr>
              <a:lnSpc>
                <a:spcPct val="100000"/>
              </a:lnSpc>
            </a:pPr>
            <a:r>
              <a:rPr b="0" lang="en-US" sz="1100" spc="-1" strike="noStrike">
                <a:solidFill>
                  <a:srgbClr val="ffffff"/>
                </a:solidFill>
                <a:latin typeface="Corbel"/>
                <a:ea typeface="Corbel"/>
              </a:rPr>
              <a:t>Presented by Nikki Baines Charlson, Maryland State Board of Elections </a:t>
            </a:r>
            <a:endParaRPr b="0" lang="en-US" sz="1100" spc="-1" strike="noStrike">
              <a:latin typeface="Arial"/>
            </a:endParaRPr>
          </a:p>
          <a:p>
            <a:pPr>
              <a:lnSpc>
                <a:spcPct val="100000"/>
              </a:lnSpc>
            </a:pPr>
            <a:r>
              <a:rPr b="0" lang="en-US" sz="1100" spc="-1" strike="noStrike">
                <a:solidFill>
                  <a:srgbClr val="ffffff"/>
                </a:solidFill>
                <a:latin typeface="Corbel"/>
                <a:ea typeface="Corbel"/>
              </a:rPr>
              <a:t>South Carolina’s 2018 Election Security and Technology Workshop – August 7, 2018</a:t>
            </a:r>
            <a:endParaRPr b="0" lang="en-US" sz="11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1522440" y="380880"/>
            <a:ext cx="9143640" cy="137124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Fixed Percentage Audit</a:t>
            </a:r>
            <a:endParaRPr b="0" lang="en-US" sz="3600" spc="-1" strike="noStrike">
              <a:solidFill>
                <a:srgbClr val="000000"/>
              </a:solidFill>
              <a:latin typeface="Corbel"/>
            </a:endParaRPr>
          </a:p>
        </p:txBody>
      </p:sp>
      <p:sp>
        <p:nvSpPr>
          <p:cNvPr id="105" name="TextShape 2"/>
          <p:cNvSpPr txBox="1"/>
          <p:nvPr/>
        </p:nvSpPr>
        <p:spPr>
          <a:xfrm>
            <a:off x="1522440" y="1905120"/>
            <a:ext cx="9981720" cy="4114440"/>
          </a:xfrm>
          <a:prstGeom prst="rect">
            <a:avLst/>
          </a:prstGeom>
          <a:noFill/>
          <a:ln w="12600">
            <a:noFill/>
          </a:ln>
        </p:spPr>
        <p:txBody>
          <a:bodyPr lIns="45720" rIns="45720" tIns="45000" bIns="45000">
            <a:normAutofit/>
          </a:bodyPr>
          <a:p>
            <a:pPr lvl="2" marL="682560" indent="-218880">
              <a:lnSpc>
                <a:spcPct val="90000"/>
              </a:lnSpc>
              <a:spcBef>
                <a:spcPts val="601"/>
              </a:spcBef>
              <a:buClr>
                <a:srgbClr val="56c5ff"/>
              </a:buClr>
              <a:buFont typeface="Arial"/>
              <a:buChar char="•"/>
            </a:pPr>
            <a:r>
              <a:rPr b="0" lang="en-US" sz="2800" spc="-1" strike="noStrike">
                <a:solidFill>
                  <a:srgbClr val="ffffff"/>
                </a:solidFill>
                <a:latin typeface="Corbel"/>
                <a:ea typeface="Corbel"/>
              </a:rPr>
              <a:t>Difficult to estimate budget and staff needed because don’t know the size of the precinct being selected</a:t>
            </a:r>
            <a:endParaRPr b="0" lang="en-US" sz="28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800" spc="-1" strike="noStrike">
                <a:solidFill>
                  <a:srgbClr val="ffffff"/>
                </a:solidFill>
                <a:latin typeface="Corbel"/>
                <a:ea typeface="Corbel"/>
              </a:rPr>
              <a:t>Need a statistician</a:t>
            </a:r>
            <a:endParaRPr b="0" lang="en-US" sz="28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800" spc="-1" strike="noStrike">
                <a:solidFill>
                  <a:srgbClr val="ffffff"/>
                </a:solidFill>
                <a:latin typeface="Corbel"/>
                <a:ea typeface="Corbel"/>
              </a:rPr>
              <a:t>Less confident in audit results because only ballot images from a single or small number of precincts are audited</a:t>
            </a:r>
            <a:endParaRPr b="0" lang="en-US" sz="2800" spc="-1" strike="noStrike">
              <a:solidFill>
                <a:srgbClr val="ffffff"/>
              </a:solidFill>
              <a:latin typeface="Corbel"/>
            </a:endParaRPr>
          </a:p>
          <a:p>
            <a:pPr lvl="3" marL="857160" indent="-174240">
              <a:lnSpc>
                <a:spcPct val="90000"/>
              </a:lnSpc>
              <a:spcBef>
                <a:spcPts val="601"/>
              </a:spcBef>
              <a:buClr>
                <a:srgbClr val="56c5ff"/>
              </a:buClr>
              <a:buFont typeface="Arial"/>
              <a:buChar char="•"/>
            </a:pPr>
            <a:r>
              <a:rPr b="0" lang="en-US" sz="2200" spc="-1" strike="noStrike">
                <a:solidFill>
                  <a:srgbClr val="ffffff"/>
                </a:solidFill>
                <a:latin typeface="Corbel"/>
                <a:ea typeface="Corbel"/>
              </a:rPr>
              <a:t>A small precinct (15 ballots) could be selected when hundreds of thousands of ballots could have been cast in that county</a:t>
            </a:r>
            <a:endParaRPr b="0" lang="en-US" sz="22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800" spc="-1" strike="noStrike">
                <a:solidFill>
                  <a:srgbClr val="ffffff"/>
                </a:solidFill>
                <a:latin typeface="Corbel"/>
                <a:ea typeface="Corbel"/>
              </a:rPr>
              <a:t>Human errors could require a 2</a:t>
            </a:r>
            <a:r>
              <a:rPr b="0" lang="en-US" sz="2800" spc="-1" strike="noStrike" baseline="30000">
                <a:solidFill>
                  <a:srgbClr val="ffffff"/>
                </a:solidFill>
                <a:latin typeface="Corbel"/>
                <a:ea typeface="Corbel"/>
              </a:rPr>
              <a:t>nd</a:t>
            </a:r>
            <a:r>
              <a:rPr b="0" lang="en-US" sz="2800" spc="-1" strike="noStrike">
                <a:solidFill>
                  <a:srgbClr val="ffffff"/>
                </a:solidFill>
                <a:latin typeface="Corbel"/>
                <a:ea typeface="Corbel"/>
              </a:rPr>
              <a:t> or 3</a:t>
            </a:r>
            <a:r>
              <a:rPr b="0" lang="en-US" sz="2800" spc="-1" strike="noStrike" baseline="30000">
                <a:solidFill>
                  <a:srgbClr val="ffffff"/>
                </a:solidFill>
                <a:latin typeface="Corbel"/>
                <a:ea typeface="Corbel"/>
              </a:rPr>
              <a:t>rd</a:t>
            </a:r>
            <a:r>
              <a:rPr b="0" lang="en-US" sz="2800" spc="-1" strike="noStrike">
                <a:solidFill>
                  <a:srgbClr val="ffffff"/>
                </a:solidFill>
                <a:latin typeface="Corbel"/>
                <a:ea typeface="Corbel"/>
              </a:rPr>
              <a:t> manual review of the ballot images </a:t>
            </a:r>
            <a:endParaRPr b="0" lang="en-US" sz="2800" spc="-1" strike="noStrike">
              <a:solidFill>
                <a:srgbClr val="ffffff"/>
              </a:solidFill>
              <a:latin typeface="Corbel"/>
            </a:endParaRPr>
          </a:p>
        </p:txBody>
      </p:sp>
    </p:spTree>
  </p:cSld>
  <p:transition spd="slow">
    <p:dissolv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1522440" y="380880"/>
            <a:ext cx="9143640" cy="137124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Independent Automated Software Audit</a:t>
            </a:r>
            <a:endParaRPr b="0" lang="en-US" sz="3600" spc="-1" strike="noStrike">
              <a:solidFill>
                <a:srgbClr val="000000"/>
              </a:solidFill>
              <a:latin typeface="Corbel"/>
            </a:endParaRPr>
          </a:p>
        </p:txBody>
      </p:sp>
      <p:sp>
        <p:nvSpPr>
          <p:cNvPr id="107" name="TextShape 2"/>
          <p:cNvSpPr txBox="1"/>
          <p:nvPr/>
        </p:nvSpPr>
        <p:spPr>
          <a:xfrm>
            <a:off x="1522440" y="1905120"/>
            <a:ext cx="9133920" cy="4114440"/>
          </a:xfrm>
          <a:prstGeom prst="rect">
            <a:avLst/>
          </a:prstGeom>
          <a:noFill/>
          <a:ln w="12600">
            <a:noFill/>
          </a:ln>
        </p:spPr>
        <p:txBody>
          <a:bodyPr lIns="45720" rIns="45720" tIns="45000" bIns="45000">
            <a:noAutofit/>
          </a:bodyPr>
          <a:p>
            <a:pPr lvl="2" marL="682560" indent="-218880">
              <a:lnSpc>
                <a:spcPct val="90000"/>
              </a:lnSpc>
              <a:spcBef>
                <a:spcPts val="601"/>
              </a:spcBef>
              <a:buClr>
                <a:srgbClr val="56c5ff"/>
              </a:buClr>
              <a:buFont typeface="Arial"/>
              <a:buChar char="•"/>
            </a:pPr>
            <a:r>
              <a:rPr b="0" lang="en-US" sz="2400" spc="-1" strike="noStrike">
                <a:solidFill>
                  <a:srgbClr val="ffffff"/>
                </a:solidFill>
                <a:latin typeface="Corbel"/>
                <a:ea typeface="Corbel"/>
              </a:rPr>
              <a:t>Re-tabulates 100% of the ballot images using tabulation software that is different than the voting system</a:t>
            </a:r>
            <a:endParaRPr b="0" lang="en-US" sz="24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400" spc="-1" strike="noStrike">
                <a:solidFill>
                  <a:srgbClr val="ffffff"/>
                </a:solidFill>
                <a:latin typeface="Corbel"/>
                <a:ea typeface="Corbel"/>
              </a:rPr>
              <a:t>Maximizes the use of technology in election</a:t>
            </a:r>
            <a:endParaRPr b="0" lang="en-US" sz="24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400" spc="-1" strike="noStrike">
                <a:solidFill>
                  <a:srgbClr val="ffffff"/>
                </a:solidFill>
                <a:latin typeface="Corbel"/>
                <a:ea typeface="Corbel"/>
              </a:rPr>
              <a:t>Requires very little resources from state and local election officials</a:t>
            </a:r>
            <a:endParaRPr b="0" lang="en-US" sz="24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400" spc="-1" strike="noStrike">
                <a:solidFill>
                  <a:srgbClr val="ffffff"/>
                </a:solidFill>
                <a:latin typeface="Corbel"/>
                <a:ea typeface="Corbel"/>
              </a:rPr>
              <a:t>Can be completed prior to election certification deadlines</a:t>
            </a:r>
            <a:endParaRPr b="0" lang="en-US" sz="24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400" spc="-1" strike="noStrike">
                <a:solidFill>
                  <a:srgbClr val="ffffff"/>
                </a:solidFill>
                <a:latin typeface="Corbel"/>
                <a:ea typeface="Corbel"/>
              </a:rPr>
              <a:t>Eliminates the subjective and error-prone human element</a:t>
            </a:r>
            <a:endParaRPr b="0" lang="en-US" sz="24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400" spc="-1" strike="noStrike">
                <a:solidFill>
                  <a:srgbClr val="ffffff"/>
                </a:solidFill>
                <a:latin typeface="Corbel"/>
                <a:ea typeface="Corbel"/>
              </a:rPr>
              <a:t>User friendly</a:t>
            </a:r>
            <a:endParaRPr b="0" lang="en-US" sz="24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400" spc="-1" strike="noStrike">
                <a:solidFill>
                  <a:srgbClr val="ffffff"/>
                </a:solidFill>
                <a:latin typeface="Corbel"/>
                <a:ea typeface="Corbel"/>
              </a:rPr>
              <a:t>Audit results and images available for public review</a:t>
            </a:r>
            <a:endParaRPr b="0" lang="en-US" sz="2400" spc="-1" strike="noStrike">
              <a:solidFill>
                <a:srgbClr val="ffffff"/>
              </a:solidFill>
              <a:latin typeface="Corbel"/>
            </a:endParaRPr>
          </a:p>
        </p:txBody>
      </p:sp>
    </p:spTree>
  </p:cSld>
  <p:transition spd="slow">
    <p:dissolve/>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1522440" y="380880"/>
            <a:ext cx="9133920" cy="137124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What criteria did we use to select an audit method?</a:t>
            </a:r>
            <a:endParaRPr b="0" lang="en-US" sz="3600" spc="-1" strike="noStrike">
              <a:solidFill>
                <a:srgbClr val="000000"/>
              </a:solidFill>
              <a:latin typeface="Corbel"/>
            </a:endParaRPr>
          </a:p>
        </p:txBody>
      </p:sp>
      <p:sp>
        <p:nvSpPr>
          <p:cNvPr id="109" name="TextShape 2"/>
          <p:cNvSpPr txBox="1"/>
          <p:nvPr/>
        </p:nvSpPr>
        <p:spPr>
          <a:xfrm>
            <a:off x="1522440" y="1905120"/>
            <a:ext cx="9133920" cy="4114440"/>
          </a:xfrm>
          <a:prstGeom prst="rect">
            <a:avLst/>
          </a:prstGeom>
          <a:noFill/>
          <a:ln w="12600">
            <a:noFill/>
          </a:ln>
        </p:spPr>
        <p:txBody>
          <a:bodyPr lIns="45720" rIns="45720" tIns="45000" bIns="45000">
            <a:noAutofit/>
          </a:bodyPr>
          <a:p>
            <a:pPr lvl="1" marL="463680" indent="-231480">
              <a:lnSpc>
                <a:spcPct val="90000"/>
              </a:lnSpc>
              <a:spcBef>
                <a:spcPts val="1199"/>
              </a:spcBef>
              <a:buClr>
                <a:srgbClr val="56c5ff"/>
              </a:buClr>
              <a:buFont typeface="Arial"/>
              <a:buChar char="•"/>
            </a:pPr>
            <a:r>
              <a:rPr b="0" lang="en-US" sz="2200" spc="-1" strike="noStrike">
                <a:solidFill>
                  <a:srgbClr val="ffffff"/>
                </a:solidFill>
                <a:latin typeface="Corbel"/>
                <a:ea typeface="Corbel"/>
              </a:rPr>
              <a:t>Maximize the technological functions of the new voting system</a:t>
            </a:r>
            <a:endParaRPr b="0" lang="en-US" sz="22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200" spc="-1" strike="noStrike">
                <a:solidFill>
                  <a:srgbClr val="ffffff"/>
                </a:solidFill>
                <a:latin typeface="Corbel"/>
                <a:ea typeface="Corbel"/>
              </a:rPr>
              <a:t>Minimize human error and eliminate chain of custody issues by using securely stored ballot images, rather than actual voter paper ballots</a:t>
            </a:r>
            <a:endParaRPr b="0" lang="en-US" sz="22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200" spc="-1" strike="noStrike">
                <a:solidFill>
                  <a:srgbClr val="ffffff"/>
                </a:solidFill>
                <a:latin typeface="Corbel"/>
                <a:ea typeface="Corbel"/>
              </a:rPr>
              <a:t>Minimize the use of valuable staff time at the local election office in the days following the election</a:t>
            </a:r>
            <a:endParaRPr b="0" lang="en-US" sz="22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200" spc="-1" strike="noStrike">
                <a:solidFill>
                  <a:srgbClr val="ffffff"/>
                </a:solidFill>
                <a:latin typeface="Corbel"/>
                <a:ea typeface="Corbel"/>
              </a:rPr>
              <a:t>Complete the audit prior to legally binding certification and swearing-in deadlines</a:t>
            </a:r>
            <a:endParaRPr b="0" lang="en-US" sz="22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200" spc="-1" strike="noStrike">
                <a:solidFill>
                  <a:srgbClr val="ffffff"/>
                </a:solidFill>
                <a:latin typeface="Corbel"/>
                <a:ea typeface="Corbel"/>
              </a:rPr>
              <a:t>Be conducted at the ballot-level</a:t>
            </a:r>
            <a:endParaRPr b="0" lang="en-US" sz="22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200" spc="-1" strike="noStrike">
                <a:solidFill>
                  <a:srgbClr val="ffffff"/>
                </a:solidFill>
                <a:latin typeface="Corbel"/>
                <a:ea typeface="Corbel"/>
              </a:rPr>
              <a:t>Be independent of the primary voting system</a:t>
            </a:r>
            <a:endParaRPr b="0" lang="en-US" sz="2200" spc="-1" strike="noStrike">
              <a:solidFill>
                <a:srgbClr val="ffffff"/>
              </a:solidFill>
              <a:latin typeface="Corbel"/>
            </a:endParaRPr>
          </a:p>
        </p:txBody>
      </p:sp>
    </p:spTree>
  </p:cSld>
  <p:transition spd="slow">
    <p:dissolv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1522440" y="380880"/>
            <a:ext cx="9143640" cy="3428640"/>
          </a:xfrm>
          <a:prstGeom prst="rect">
            <a:avLst/>
          </a:prstGeom>
          <a:noFill/>
          <a:ln w="12600">
            <a:noFill/>
          </a:ln>
        </p:spPr>
        <p:txBody>
          <a:bodyPr lIns="45720" rIns="45720" tIns="45000" bIns="45000" anchor="b">
            <a:noAutofit/>
          </a:bodyPr>
          <a:p>
            <a:pPr algn="ctr">
              <a:lnSpc>
                <a:spcPct val="90000"/>
              </a:lnSpc>
            </a:pPr>
            <a:r>
              <a:rPr b="0" lang="en-US" sz="3600" spc="97" strike="noStrike">
                <a:solidFill>
                  <a:srgbClr val="ffffff"/>
                </a:solidFill>
                <a:latin typeface="Corbel"/>
                <a:ea typeface="Corbel"/>
              </a:rPr>
              <a:t>For all the reasons mentioned…</a:t>
            </a:r>
            <a:endParaRPr b="0" lang="en-US" sz="3600" spc="-1" strike="noStrike">
              <a:solidFill>
                <a:srgbClr val="000000"/>
              </a:solidFill>
              <a:latin typeface="Corbel"/>
            </a:endParaRPr>
          </a:p>
        </p:txBody>
      </p:sp>
    </p:spTree>
  </p:cSld>
  <p:transition spd="slow">
    <p:dissolv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1522440" y="380880"/>
            <a:ext cx="9143640" cy="510516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We used an independent automated software audit for the 2016 General Election. The vendor selected to perform this audit was the Clear Ballot Group.</a:t>
            </a:r>
            <a:br/>
            <a:br/>
            <a:br/>
            <a:r>
              <a:rPr b="0" lang="en-US" sz="2400" spc="97" strike="noStrike" u="sng">
                <a:solidFill>
                  <a:srgbClr val="0000ff"/>
                </a:solidFill>
                <a:uFillTx/>
                <a:latin typeface="Corbel"/>
                <a:ea typeface="Corbel"/>
                <a:hlinkClick r:id="rId1"/>
              </a:rPr>
              <a:t>http://maryland.clearballot.com/AboutthisPortalVideo.html</a:t>
            </a:r>
            <a:br/>
            <a:br/>
            <a:endParaRPr b="0" lang="en-US" sz="2400" spc="-1" strike="noStrike">
              <a:solidFill>
                <a:srgbClr val="000000"/>
              </a:solidFill>
              <a:latin typeface="Corbel"/>
            </a:endParaRPr>
          </a:p>
        </p:txBody>
      </p:sp>
    </p:spTree>
  </p:cSld>
  <p:transition spd="slow">
    <p:dissolve/>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1522440" y="838080"/>
            <a:ext cx="9133920" cy="5181120"/>
          </a:xfrm>
          <a:prstGeom prst="rect">
            <a:avLst/>
          </a:prstGeom>
          <a:noFill/>
          <a:ln w="12600">
            <a:noFill/>
          </a:ln>
        </p:spPr>
        <p:txBody>
          <a:bodyPr lIns="45720" rIns="45720" tIns="45000" bIns="45000">
            <a:noAutofit/>
          </a:bodyPr>
          <a:p>
            <a:pPr>
              <a:lnSpc>
                <a:spcPct val="90000"/>
              </a:lnSpc>
              <a:spcBef>
                <a:spcPts val="1800"/>
              </a:spcBef>
            </a:pPr>
            <a:endParaRPr b="0" lang="en-US" sz="2400" spc="-1" strike="noStrike">
              <a:solidFill>
                <a:srgbClr val="ffffff"/>
              </a:solidFill>
              <a:latin typeface="Corbel"/>
            </a:endParaRPr>
          </a:p>
          <a:p>
            <a:pPr>
              <a:lnSpc>
                <a:spcPct val="90000"/>
              </a:lnSpc>
              <a:spcBef>
                <a:spcPts val="1800"/>
              </a:spcBef>
            </a:pPr>
            <a:endParaRPr b="0" lang="en-US" sz="2400" spc="-1" strike="noStrike">
              <a:solidFill>
                <a:srgbClr val="ffffff"/>
              </a:solidFill>
              <a:latin typeface="Corbel"/>
            </a:endParaRPr>
          </a:p>
          <a:p>
            <a:pPr>
              <a:lnSpc>
                <a:spcPct val="90000"/>
              </a:lnSpc>
              <a:spcBef>
                <a:spcPts val="1800"/>
              </a:spcBef>
            </a:pPr>
            <a:endParaRPr b="0" lang="en-US" sz="2400" spc="-1" strike="noStrike">
              <a:solidFill>
                <a:srgbClr val="ffffff"/>
              </a:solidFill>
              <a:latin typeface="Corbel"/>
            </a:endParaRPr>
          </a:p>
          <a:p>
            <a:pPr>
              <a:lnSpc>
                <a:spcPct val="90000"/>
              </a:lnSpc>
              <a:spcBef>
                <a:spcPts val="1800"/>
              </a:spcBef>
            </a:pPr>
            <a:r>
              <a:rPr b="0" lang="en-US" sz="3600" spc="-1" strike="noStrike">
                <a:solidFill>
                  <a:srgbClr val="ffffff"/>
                </a:solidFill>
                <a:latin typeface="Corbel"/>
                <a:ea typeface="Corbel"/>
              </a:rPr>
              <a:t>This audit confirmed the accuracy of the voting system and we discovered a </a:t>
            </a:r>
            <a:r>
              <a:rPr b="0" lang="en-US" sz="3600" spc="-1" strike="noStrike" u="sng">
                <a:solidFill>
                  <a:srgbClr val="ffffff"/>
                </a:solidFill>
                <a:uFillTx/>
                <a:latin typeface="Corbel"/>
                <a:ea typeface="Corbel"/>
              </a:rPr>
              <a:t>lot</a:t>
            </a:r>
            <a:r>
              <a:rPr b="0" lang="en-US" sz="3600" spc="-1" strike="noStrike">
                <a:solidFill>
                  <a:srgbClr val="ffffff"/>
                </a:solidFill>
                <a:latin typeface="Corbel"/>
                <a:ea typeface="Corbel"/>
              </a:rPr>
              <a:t> more.</a:t>
            </a:r>
            <a:endParaRPr b="0" lang="en-US" sz="3600" spc="-1" strike="noStrike">
              <a:solidFill>
                <a:srgbClr val="ffffff"/>
              </a:solidFill>
              <a:latin typeface="Corbel"/>
            </a:endParaRPr>
          </a:p>
        </p:txBody>
      </p:sp>
    </p:spTree>
  </p:cSld>
  <p:transition spd="slow">
    <p:dissolve/>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1104480" y="395280"/>
            <a:ext cx="10362960" cy="533160"/>
          </a:xfrm>
          <a:prstGeom prst="rect">
            <a:avLst/>
          </a:prstGeom>
          <a:noFill/>
          <a:ln w="12600">
            <a:noFill/>
          </a:ln>
        </p:spPr>
        <p:txBody>
          <a:bodyPr lIns="45720" rIns="45720" tIns="45000" bIns="45000" anchor="b">
            <a:normAutofit fontScale="38000"/>
          </a:bodyPr>
          <a:p>
            <a:pPr>
              <a:lnSpc>
                <a:spcPct val="90000"/>
              </a:lnSpc>
            </a:pPr>
            <a:r>
              <a:rPr b="1" lang="en-US" sz="3600" spc="97" strike="noStrike">
                <a:solidFill>
                  <a:srgbClr val="ffffff"/>
                </a:solidFill>
                <a:latin typeface="Corbel"/>
                <a:ea typeface="Corbel"/>
              </a:rPr>
              <a:t>Folds through write-in area were counted as votes</a:t>
            </a:r>
            <a:endParaRPr b="0" lang="en-US" sz="3600" spc="-1" strike="noStrike">
              <a:solidFill>
                <a:srgbClr val="000000"/>
              </a:solidFill>
              <a:latin typeface="Corbel"/>
            </a:endParaRPr>
          </a:p>
        </p:txBody>
      </p:sp>
      <p:sp>
        <p:nvSpPr>
          <p:cNvPr id="114" name="TextShape 2"/>
          <p:cNvSpPr txBox="1"/>
          <p:nvPr/>
        </p:nvSpPr>
        <p:spPr>
          <a:xfrm>
            <a:off x="1522440" y="5867280"/>
            <a:ext cx="9133920" cy="456840"/>
          </a:xfrm>
          <a:prstGeom prst="rect">
            <a:avLst/>
          </a:prstGeom>
          <a:noFill/>
          <a:ln w="12600">
            <a:noFill/>
          </a:ln>
        </p:spPr>
        <p:txBody>
          <a:bodyPr lIns="45720" rIns="45720" tIns="45000" bIns="45000">
            <a:noAutofit/>
          </a:bodyPr>
          <a:p>
            <a:pPr>
              <a:lnSpc>
                <a:spcPct val="90000"/>
              </a:lnSpc>
              <a:spcBef>
                <a:spcPts val="1800"/>
              </a:spcBef>
            </a:pPr>
            <a:r>
              <a:rPr b="0" lang="en-US" sz="2200" spc="-1" strike="noStrike">
                <a:solidFill>
                  <a:srgbClr val="ffffff"/>
                </a:solidFill>
                <a:latin typeface="Corbel"/>
                <a:ea typeface="Corbel"/>
              </a:rPr>
              <a:t>Note: Maryland tabulated write-in votes whether the oval is filled in or not</a:t>
            </a:r>
            <a:endParaRPr b="0" lang="en-US" sz="2200" spc="-1" strike="noStrike">
              <a:solidFill>
                <a:srgbClr val="ffffff"/>
              </a:solidFill>
              <a:latin typeface="Corbel"/>
            </a:endParaRPr>
          </a:p>
        </p:txBody>
      </p:sp>
      <p:pic>
        <p:nvPicPr>
          <p:cNvPr id="115" name="Picture 5" descr=""/>
          <p:cNvPicPr/>
          <p:nvPr/>
        </p:nvPicPr>
        <p:blipFill>
          <a:blip r:embed="rId1"/>
          <a:stretch/>
        </p:blipFill>
        <p:spPr>
          <a:xfrm>
            <a:off x="484200" y="1159560"/>
            <a:ext cx="10251720" cy="4273200"/>
          </a:xfrm>
          <a:prstGeom prst="rect">
            <a:avLst/>
          </a:prstGeom>
          <a:ln w="12600">
            <a:noFill/>
          </a:ln>
        </p:spPr>
      </p:pic>
      <p:sp>
        <p:nvSpPr>
          <p:cNvPr id="116" name="CustomShape 3"/>
          <p:cNvSpPr/>
          <p:nvPr/>
        </p:nvSpPr>
        <p:spPr>
          <a:xfrm>
            <a:off x="4265640" y="2362320"/>
            <a:ext cx="1142640" cy="363960"/>
          </a:xfrm>
          <a:prstGeom prst="rect">
            <a:avLst/>
          </a:prstGeom>
          <a:noFill/>
          <a:ln w="12600">
            <a:noFill/>
          </a:ln>
        </p:spPr>
        <p:style>
          <a:lnRef idx="0"/>
          <a:fillRef idx="0"/>
          <a:effectRef idx="0"/>
          <a:fontRef idx="minor"/>
        </p:style>
        <p:txBody>
          <a:bodyPr lIns="45720" rIns="45720" tIns="45000" bIns="45000">
            <a:spAutoFit/>
          </a:bodyPr>
          <a:p>
            <a:pPr>
              <a:lnSpc>
                <a:spcPct val="100000"/>
              </a:lnSpc>
            </a:pPr>
            <a:r>
              <a:rPr b="0" lang="en-US" sz="1800" spc="-1" strike="noStrike">
                <a:solidFill>
                  <a:srgbClr val="ff0000"/>
                </a:solidFill>
                <a:latin typeface="Corbel"/>
                <a:ea typeface="Corbel"/>
              </a:rPr>
              <a:t>Click Here</a:t>
            </a:r>
            <a:endParaRPr b="0" lang="en-US" sz="1800" spc="-1" strike="noStrike">
              <a:latin typeface="Arial"/>
            </a:endParaRPr>
          </a:p>
        </p:txBody>
      </p:sp>
    </p:spTree>
  </p:cSld>
  <p:transition spd="slow">
    <p:dissolve/>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6246720" y="304920"/>
            <a:ext cx="5447880" cy="914040"/>
          </a:xfrm>
          <a:prstGeom prst="rect">
            <a:avLst/>
          </a:prstGeom>
          <a:noFill/>
          <a:ln w="12600">
            <a:noFill/>
          </a:ln>
        </p:spPr>
        <p:txBody>
          <a:bodyPr lIns="45720" rIns="45720" tIns="45000" bIns="45000" anchor="b">
            <a:noAutofit/>
          </a:bodyPr>
          <a:p>
            <a:pPr>
              <a:lnSpc>
                <a:spcPct val="90000"/>
              </a:lnSpc>
            </a:pPr>
            <a:r>
              <a:rPr b="0" lang="en-US" sz="2800" spc="97" strike="noStrike">
                <a:solidFill>
                  <a:srgbClr val="ffffff"/>
                </a:solidFill>
                <a:latin typeface="Corbel"/>
                <a:ea typeface="Corbel"/>
              </a:rPr>
              <a:t>The ability to see the full ballot allowed us to see the fold clearly</a:t>
            </a:r>
            <a:endParaRPr b="0" lang="en-US" sz="2800" spc="-1" strike="noStrike">
              <a:solidFill>
                <a:srgbClr val="000000"/>
              </a:solidFill>
              <a:latin typeface="Corbel"/>
            </a:endParaRPr>
          </a:p>
        </p:txBody>
      </p:sp>
      <p:sp>
        <p:nvSpPr>
          <p:cNvPr id="118" name="CustomShape 2"/>
          <p:cNvSpPr/>
          <p:nvPr/>
        </p:nvSpPr>
        <p:spPr>
          <a:xfrm>
            <a:off x="6323040" y="5562720"/>
            <a:ext cx="5447880" cy="914040"/>
          </a:xfrm>
          <a:prstGeom prst="rect">
            <a:avLst/>
          </a:prstGeom>
          <a:noFill/>
          <a:ln w="12600">
            <a:noFill/>
          </a:ln>
        </p:spPr>
        <p:style>
          <a:lnRef idx="0"/>
          <a:fillRef idx="0"/>
          <a:effectRef idx="0"/>
          <a:fontRef idx="minor"/>
        </p:style>
        <p:txBody>
          <a:bodyPr lIns="45720" rIns="45720" tIns="45000" bIns="45000" anchor="b">
            <a:normAutofit/>
          </a:bodyPr>
          <a:p>
            <a:pPr>
              <a:lnSpc>
                <a:spcPct val="90000"/>
              </a:lnSpc>
            </a:pPr>
            <a:r>
              <a:rPr b="0" lang="en-US" sz="2800" spc="97" strike="noStrike">
                <a:solidFill>
                  <a:srgbClr val="ffffff"/>
                </a:solidFill>
                <a:latin typeface="Corbel"/>
                <a:ea typeface="Corbel"/>
              </a:rPr>
              <a:t>This issue was identified prior to certification and was corrected </a:t>
            </a:r>
            <a:endParaRPr b="0" lang="en-US" sz="2800" spc="-1" strike="noStrike">
              <a:latin typeface="Arial"/>
            </a:endParaRPr>
          </a:p>
        </p:txBody>
      </p:sp>
      <p:pic>
        <p:nvPicPr>
          <p:cNvPr id="119" name="Picture 2" descr=""/>
          <p:cNvPicPr/>
          <p:nvPr/>
        </p:nvPicPr>
        <p:blipFill>
          <a:blip r:embed="rId1"/>
          <a:stretch/>
        </p:blipFill>
        <p:spPr>
          <a:xfrm>
            <a:off x="1640160" y="313560"/>
            <a:ext cx="3101400" cy="6068160"/>
          </a:xfrm>
          <a:prstGeom prst="rect">
            <a:avLst/>
          </a:prstGeom>
          <a:ln w="12600">
            <a:noFill/>
          </a:ln>
        </p:spPr>
      </p:pic>
      <p:sp>
        <p:nvSpPr>
          <p:cNvPr id="120" name="CustomShape 3"/>
          <p:cNvSpPr/>
          <p:nvPr/>
        </p:nvSpPr>
        <p:spPr>
          <a:xfrm>
            <a:off x="1522440" y="2743200"/>
            <a:ext cx="3352320" cy="1218960"/>
          </a:xfrm>
          <a:prstGeom prst="ellipse">
            <a:avLst/>
          </a:prstGeom>
          <a:noFill/>
          <a:ln w="25560">
            <a:solidFill>
              <a:srgbClr val="ff0000"/>
            </a:solidFill>
            <a:miter/>
          </a:ln>
        </p:spPr>
        <p:style>
          <a:lnRef idx="0"/>
          <a:fillRef idx="0"/>
          <a:effectRef idx="0"/>
          <a:fontRef idx="minor"/>
        </p:style>
      </p:sp>
      <p:pic>
        <p:nvPicPr>
          <p:cNvPr id="121" name="Picture 4" descr=""/>
          <p:cNvPicPr/>
          <p:nvPr/>
        </p:nvPicPr>
        <p:blipFill>
          <a:blip r:embed="rId2"/>
          <a:stretch/>
        </p:blipFill>
        <p:spPr>
          <a:xfrm>
            <a:off x="6018120" y="1562040"/>
            <a:ext cx="5495400" cy="3657240"/>
          </a:xfrm>
          <a:prstGeom prst="rect">
            <a:avLst/>
          </a:prstGeom>
          <a:ln w="12600">
            <a:noFill/>
          </a:ln>
        </p:spPr>
      </p:pic>
      <p:sp>
        <p:nvSpPr>
          <p:cNvPr id="122" name="CustomShape 4"/>
          <p:cNvSpPr/>
          <p:nvPr/>
        </p:nvSpPr>
        <p:spPr>
          <a:xfrm>
            <a:off x="5027760" y="3200400"/>
            <a:ext cx="856800" cy="304560"/>
          </a:xfrm>
          <a:prstGeom prst="rightArrow">
            <a:avLst>
              <a:gd name="adj1" fmla="val 50000"/>
              <a:gd name="adj2" fmla="val 50000"/>
            </a:avLst>
          </a:prstGeom>
          <a:solidFill>
            <a:srgbClr val="ff0000"/>
          </a:solidFill>
          <a:ln w="12600">
            <a:noFill/>
          </a:ln>
        </p:spPr>
        <p:style>
          <a:lnRef idx="0"/>
          <a:fillRef idx="0"/>
          <a:effectRef idx="0"/>
          <a:fontRef idx="minor"/>
        </p:style>
      </p:sp>
    </p:spTree>
  </p:cSld>
  <p:transition spd="slow">
    <p:dissolve/>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1370160" y="380880"/>
            <a:ext cx="9295920" cy="137124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Residue and scratches on the scanner’s lens caused overvotes</a:t>
            </a:r>
            <a:endParaRPr b="0" lang="en-US" sz="3600" spc="-1" strike="noStrike">
              <a:solidFill>
                <a:srgbClr val="000000"/>
              </a:solidFill>
              <a:latin typeface="Corbel"/>
            </a:endParaRPr>
          </a:p>
        </p:txBody>
      </p:sp>
      <p:pic>
        <p:nvPicPr>
          <p:cNvPr id="124" name="Picture 1" descr=""/>
          <p:cNvPicPr/>
          <p:nvPr/>
        </p:nvPicPr>
        <p:blipFill>
          <a:blip r:embed="rId1"/>
          <a:stretch/>
        </p:blipFill>
        <p:spPr>
          <a:xfrm>
            <a:off x="1370160" y="1745280"/>
            <a:ext cx="9015120" cy="4091040"/>
          </a:xfrm>
          <a:prstGeom prst="rect">
            <a:avLst/>
          </a:prstGeom>
          <a:ln w="12600">
            <a:noFill/>
          </a:ln>
        </p:spPr>
      </p:pic>
      <p:sp>
        <p:nvSpPr>
          <p:cNvPr id="125" name="CustomShape 2"/>
          <p:cNvSpPr/>
          <p:nvPr/>
        </p:nvSpPr>
        <p:spPr>
          <a:xfrm>
            <a:off x="4271760" y="2514600"/>
            <a:ext cx="1047960" cy="363960"/>
          </a:xfrm>
          <a:prstGeom prst="rect">
            <a:avLst/>
          </a:prstGeom>
          <a:noFill/>
          <a:ln w="12600">
            <a:noFill/>
          </a:ln>
        </p:spPr>
        <p:style>
          <a:lnRef idx="0"/>
          <a:fillRef idx="0"/>
          <a:effectRef idx="0"/>
          <a:fontRef idx="minor"/>
        </p:style>
        <p:txBody>
          <a:bodyPr wrap="none" lIns="45720" rIns="45720" tIns="45000" bIns="45000">
            <a:spAutoFit/>
          </a:bodyPr>
          <a:p>
            <a:pPr>
              <a:lnSpc>
                <a:spcPct val="100000"/>
              </a:lnSpc>
            </a:pPr>
            <a:r>
              <a:rPr b="0" lang="en-US" sz="1800" spc="-1" strike="noStrike">
                <a:solidFill>
                  <a:srgbClr val="ff0000"/>
                </a:solidFill>
                <a:latin typeface="Corbel"/>
                <a:ea typeface="Corbel"/>
              </a:rPr>
              <a:t>Click Here</a:t>
            </a:r>
            <a:endParaRPr b="0" lang="en-US" sz="1800" spc="-1" strike="noStrike">
              <a:latin typeface="Arial"/>
            </a:endParaRPr>
          </a:p>
        </p:txBody>
      </p:sp>
    </p:spTree>
  </p:cSld>
  <p:transition spd="slow">
    <p:dissolve/>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4883040" y="3563280"/>
            <a:ext cx="5925600" cy="2425680"/>
          </a:xfrm>
          <a:prstGeom prst="rect">
            <a:avLst/>
          </a:prstGeom>
          <a:noFill/>
          <a:ln w="12600">
            <a:noFill/>
          </a:ln>
        </p:spPr>
        <p:txBody>
          <a:bodyPr lIns="45720" rIns="45720" tIns="45000" bIns="45000" anchor="b">
            <a:normAutofit/>
          </a:bodyPr>
          <a:p>
            <a:pPr>
              <a:lnSpc>
                <a:spcPct val="90000"/>
              </a:lnSpc>
            </a:pPr>
            <a:r>
              <a:rPr b="0" lang="en-US" sz="3100" spc="97" strike="noStrike">
                <a:solidFill>
                  <a:srgbClr val="ffffff"/>
                </a:solidFill>
                <a:latin typeface="Corbel"/>
                <a:ea typeface="Corbel"/>
              </a:rPr>
              <a:t>The ability to see the full ballot allowed us to see the lines clearly. This issue was identified prior to certification and was corrected. </a:t>
            </a:r>
            <a:br/>
            <a:endParaRPr b="0" lang="en-US" sz="3100" spc="-1" strike="noStrike">
              <a:solidFill>
                <a:srgbClr val="000000"/>
              </a:solidFill>
              <a:latin typeface="Corbel"/>
            </a:endParaRPr>
          </a:p>
        </p:txBody>
      </p:sp>
      <p:sp>
        <p:nvSpPr>
          <p:cNvPr id="127" name="CustomShape 2"/>
          <p:cNvSpPr/>
          <p:nvPr/>
        </p:nvSpPr>
        <p:spPr>
          <a:xfrm>
            <a:off x="4560120" y="201240"/>
            <a:ext cx="7248600" cy="1186920"/>
          </a:xfrm>
          <a:prstGeom prst="rect">
            <a:avLst/>
          </a:prstGeom>
          <a:noFill/>
          <a:ln w="12600">
            <a:noFill/>
          </a:ln>
        </p:spPr>
        <p:style>
          <a:lnRef idx="0"/>
          <a:fillRef idx="0"/>
          <a:effectRef idx="0"/>
          <a:fontRef idx="minor"/>
        </p:style>
        <p:txBody>
          <a:bodyPr lIns="45720" rIns="45720" tIns="45000" bIns="45000" anchor="b">
            <a:spAutoFit/>
          </a:bodyPr>
          <a:p>
            <a:pPr>
              <a:lnSpc>
                <a:spcPct val="120000"/>
              </a:lnSpc>
            </a:pPr>
            <a:r>
              <a:rPr b="0" lang="en-US" sz="2000" spc="97" strike="noStrike">
                <a:solidFill>
                  <a:srgbClr val="ffffff"/>
                </a:solidFill>
                <a:latin typeface="Corbel"/>
                <a:ea typeface="Corbel"/>
              </a:rPr>
              <a:t>The voting system’s Cast Vote Record export showed the overvotes but without the visual representation of the ballot, this issue would have been difficult to identify</a:t>
            </a:r>
            <a:endParaRPr b="0" lang="en-US" sz="2000" spc="-1" strike="noStrike">
              <a:latin typeface="Arial"/>
            </a:endParaRPr>
          </a:p>
        </p:txBody>
      </p:sp>
      <p:sp>
        <p:nvSpPr>
          <p:cNvPr id="128" name="CustomShape 3"/>
          <p:cNvSpPr/>
          <p:nvPr/>
        </p:nvSpPr>
        <p:spPr>
          <a:xfrm>
            <a:off x="3984480" y="2600640"/>
            <a:ext cx="575280" cy="304560"/>
          </a:xfrm>
          <a:prstGeom prst="rightArrow">
            <a:avLst>
              <a:gd name="adj1" fmla="val 50000"/>
              <a:gd name="adj2" fmla="val 50000"/>
            </a:avLst>
          </a:prstGeom>
          <a:solidFill>
            <a:srgbClr val="ff0000"/>
          </a:solidFill>
          <a:ln w="12600">
            <a:noFill/>
          </a:ln>
        </p:spPr>
        <p:style>
          <a:lnRef idx="0"/>
          <a:fillRef idx="0"/>
          <a:effectRef idx="0"/>
          <a:fontRef idx="minor"/>
        </p:style>
      </p:sp>
      <p:pic>
        <p:nvPicPr>
          <p:cNvPr id="129" name="Picture 2" descr=""/>
          <p:cNvPicPr/>
          <p:nvPr/>
        </p:nvPicPr>
        <p:blipFill>
          <a:blip r:embed="rId1"/>
          <a:stretch/>
        </p:blipFill>
        <p:spPr>
          <a:xfrm>
            <a:off x="608040" y="228600"/>
            <a:ext cx="3247560" cy="6343200"/>
          </a:xfrm>
          <a:prstGeom prst="rect">
            <a:avLst/>
          </a:prstGeom>
          <a:ln w="12600">
            <a:noFill/>
          </a:ln>
        </p:spPr>
      </p:pic>
      <p:pic>
        <p:nvPicPr>
          <p:cNvPr id="130" name="Picture 5" descr=""/>
          <p:cNvPicPr/>
          <p:nvPr/>
        </p:nvPicPr>
        <p:blipFill>
          <a:blip r:embed="rId2"/>
          <a:stretch/>
        </p:blipFill>
        <p:spPr>
          <a:xfrm>
            <a:off x="4560120" y="1583640"/>
            <a:ext cx="7271280" cy="1710720"/>
          </a:xfrm>
          <a:prstGeom prst="rect">
            <a:avLst/>
          </a:prstGeom>
          <a:ln w="12600">
            <a:noFill/>
          </a:ln>
        </p:spPr>
      </p:pic>
    </p:spTree>
  </p:cSld>
  <p:transition spd="slow">
    <p:dissolve/>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1522440" y="380880"/>
            <a:ext cx="9143640" cy="137124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Background</a:t>
            </a:r>
            <a:endParaRPr b="0" lang="en-US" sz="3600" spc="-1" strike="noStrike">
              <a:solidFill>
                <a:srgbClr val="000000"/>
              </a:solidFill>
              <a:latin typeface="Corbel"/>
            </a:endParaRPr>
          </a:p>
        </p:txBody>
      </p:sp>
      <p:sp>
        <p:nvSpPr>
          <p:cNvPr id="88" name="TextShape 2"/>
          <p:cNvSpPr txBox="1"/>
          <p:nvPr/>
        </p:nvSpPr>
        <p:spPr>
          <a:xfrm>
            <a:off x="1522440" y="1905120"/>
            <a:ext cx="9600840" cy="4114440"/>
          </a:xfrm>
          <a:prstGeom prst="rect">
            <a:avLst/>
          </a:prstGeom>
          <a:noFill/>
          <a:ln w="12600">
            <a:noFill/>
          </a:ln>
        </p:spPr>
        <p:txBody>
          <a:bodyPr lIns="45720" rIns="45720" tIns="45000" bIns="45000">
            <a:normAutofit/>
          </a:bodyPr>
          <a:p>
            <a:pPr marL="223920" indent="-223560">
              <a:lnSpc>
                <a:spcPct val="90000"/>
              </a:lnSpc>
              <a:spcBef>
                <a:spcPts val="1800"/>
              </a:spcBef>
              <a:buClr>
                <a:srgbClr val="56c5ff"/>
              </a:buClr>
              <a:buFont typeface="Arial"/>
              <a:buChar char="•"/>
            </a:pPr>
            <a:r>
              <a:rPr b="0" lang="en-US" sz="2800" spc="-1" strike="noStrike">
                <a:solidFill>
                  <a:srgbClr val="ffffff"/>
                </a:solidFill>
                <a:latin typeface="Corbel"/>
                <a:ea typeface="Corbel"/>
              </a:rPr>
              <a:t>We used a new voting system statewide in 2016 - a paper-based system.  </a:t>
            </a:r>
            <a:endParaRPr b="0" lang="en-US" sz="28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800" spc="-1" strike="noStrike">
                <a:solidFill>
                  <a:srgbClr val="ffffff"/>
                </a:solidFill>
                <a:latin typeface="Corbel"/>
                <a:ea typeface="Corbel"/>
              </a:rPr>
              <a:t>This system captures and stores images of all ballots cast in the election. </a:t>
            </a:r>
            <a:endParaRPr b="0" lang="en-US" sz="28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800" spc="-1" strike="noStrike">
                <a:solidFill>
                  <a:srgbClr val="ffffff"/>
                </a:solidFill>
                <a:latin typeface="Corbel"/>
                <a:ea typeface="Corbel"/>
              </a:rPr>
              <a:t>This meant that we could audit the election results at a ballot level and didn’t have to touch the voted ballots.</a:t>
            </a:r>
            <a:endParaRPr b="0" lang="en-US" sz="28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800" spc="-1" strike="noStrike">
                <a:solidFill>
                  <a:srgbClr val="ffffff"/>
                </a:solidFill>
                <a:latin typeface="Corbel"/>
                <a:ea typeface="Corbel"/>
              </a:rPr>
              <a:t>We piloted 3 audit methods after the 2016 Primary Election</a:t>
            </a:r>
            <a:endParaRPr b="0" lang="en-US" sz="2800" spc="-1" strike="noStrike">
              <a:solidFill>
                <a:srgbClr val="ffffff"/>
              </a:solidFill>
              <a:latin typeface="Corbel"/>
            </a:endParaRPr>
          </a:p>
        </p:txBody>
      </p:sp>
    </p:spTree>
  </p:cSld>
  <p:transition spd="slow">
    <p:dissolve/>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1522440" y="380880"/>
            <a:ext cx="9143640" cy="68544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a:t>
            </a:r>
            <a:r>
              <a:rPr b="0" lang="en-US" sz="3600" spc="97" strike="noStrike">
                <a:solidFill>
                  <a:srgbClr val="ffffff"/>
                </a:solidFill>
                <a:latin typeface="Corbel"/>
                <a:ea typeface="Corbel"/>
              </a:rPr>
              <a:t>Double Pull” issues on high speed scanners</a:t>
            </a:r>
            <a:endParaRPr b="0" lang="en-US" sz="3600" spc="-1" strike="noStrike">
              <a:solidFill>
                <a:srgbClr val="000000"/>
              </a:solidFill>
              <a:latin typeface="Corbel"/>
            </a:endParaRPr>
          </a:p>
        </p:txBody>
      </p:sp>
      <p:sp>
        <p:nvSpPr>
          <p:cNvPr id="132" name="CustomShape 2"/>
          <p:cNvSpPr/>
          <p:nvPr/>
        </p:nvSpPr>
        <p:spPr>
          <a:xfrm>
            <a:off x="1508400" y="1056600"/>
            <a:ext cx="9133920" cy="456840"/>
          </a:xfrm>
          <a:prstGeom prst="rect">
            <a:avLst/>
          </a:prstGeom>
          <a:noFill/>
          <a:ln w="12600">
            <a:noFill/>
          </a:ln>
        </p:spPr>
        <p:style>
          <a:lnRef idx="0"/>
          <a:fillRef idx="0"/>
          <a:effectRef idx="0"/>
          <a:fontRef idx="minor"/>
        </p:style>
        <p:txBody>
          <a:bodyPr lIns="45720" rIns="45720" tIns="45000" bIns="45000">
            <a:normAutofit/>
          </a:bodyPr>
          <a:p>
            <a:pPr>
              <a:lnSpc>
                <a:spcPct val="90000"/>
              </a:lnSpc>
              <a:spcBef>
                <a:spcPts val="1800"/>
              </a:spcBef>
            </a:pPr>
            <a:r>
              <a:rPr b="0" lang="en-US" sz="2400" spc="-1" strike="noStrike">
                <a:solidFill>
                  <a:srgbClr val="ffffff"/>
                </a:solidFill>
                <a:latin typeface="Corbel"/>
                <a:ea typeface="Corbel"/>
              </a:rPr>
              <a:t>This happened when the scanner pulled 2 ballots but scanned as 1</a:t>
            </a:r>
            <a:endParaRPr b="0" lang="en-US" sz="2400" spc="-1" strike="noStrike">
              <a:latin typeface="Arial"/>
            </a:endParaRPr>
          </a:p>
        </p:txBody>
      </p:sp>
      <p:pic>
        <p:nvPicPr>
          <p:cNvPr id="133" name="Picture 1" descr=""/>
          <p:cNvPicPr/>
          <p:nvPr/>
        </p:nvPicPr>
        <p:blipFill>
          <a:blip r:embed="rId1"/>
          <a:stretch/>
        </p:blipFill>
        <p:spPr>
          <a:xfrm>
            <a:off x="1351440" y="1513800"/>
            <a:ext cx="9448560" cy="4723920"/>
          </a:xfrm>
          <a:prstGeom prst="rect">
            <a:avLst/>
          </a:prstGeom>
          <a:ln w="12600">
            <a:noFill/>
          </a:ln>
        </p:spPr>
      </p:pic>
    </p:spTree>
  </p:cSld>
  <p:transition spd="slow">
    <p:dissolve/>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Picture 4" descr=""/>
          <p:cNvPicPr/>
          <p:nvPr/>
        </p:nvPicPr>
        <p:blipFill>
          <a:blip r:embed="rId1"/>
          <a:stretch/>
        </p:blipFill>
        <p:spPr>
          <a:xfrm>
            <a:off x="836640" y="1676520"/>
            <a:ext cx="5076360" cy="4076280"/>
          </a:xfrm>
          <a:prstGeom prst="rect">
            <a:avLst/>
          </a:prstGeom>
          <a:ln w="12600">
            <a:noFill/>
          </a:ln>
        </p:spPr>
      </p:pic>
      <p:sp>
        <p:nvSpPr>
          <p:cNvPr id="135" name="TextShape 1"/>
          <p:cNvSpPr txBox="1"/>
          <p:nvPr/>
        </p:nvSpPr>
        <p:spPr>
          <a:xfrm>
            <a:off x="836640" y="533520"/>
            <a:ext cx="5076360" cy="914040"/>
          </a:xfrm>
          <a:prstGeom prst="rect">
            <a:avLst/>
          </a:prstGeom>
          <a:noFill/>
          <a:ln w="12600">
            <a:noFill/>
          </a:ln>
        </p:spPr>
        <p:txBody>
          <a:bodyPr lIns="45720" rIns="45720" tIns="45000" bIns="45000" anchor="b">
            <a:noAutofit/>
          </a:bodyPr>
          <a:p>
            <a:pPr>
              <a:lnSpc>
                <a:spcPct val="90000"/>
              </a:lnSpc>
            </a:pPr>
            <a:r>
              <a:rPr b="0" lang="en-US" sz="2000" spc="97" strike="noStrike">
                <a:solidFill>
                  <a:srgbClr val="ffffff"/>
                </a:solidFill>
                <a:latin typeface="Corbel"/>
                <a:ea typeface="Corbel"/>
              </a:rPr>
              <a:t>Hovering over the multi-feed ballots showed different contests than the one we expected to see</a:t>
            </a:r>
            <a:endParaRPr b="0" lang="en-US" sz="2000" spc="-1" strike="noStrike">
              <a:solidFill>
                <a:srgbClr val="000000"/>
              </a:solidFill>
              <a:latin typeface="Corbel"/>
            </a:endParaRPr>
          </a:p>
        </p:txBody>
      </p:sp>
      <p:pic>
        <p:nvPicPr>
          <p:cNvPr id="136" name="Picture 5" descr=""/>
          <p:cNvPicPr/>
          <p:nvPr/>
        </p:nvPicPr>
        <p:blipFill>
          <a:blip r:embed="rId2"/>
          <a:stretch/>
        </p:blipFill>
        <p:spPr>
          <a:xfrm>
            <a:off x="6246720" y="1676520"/>
            <a:ext cx="5266800" cy="4049640"/>
          </a:xfrm>
          <a:prstGeom prst="rect">
            <a:avLst/>
          </a:prstGeom>
          <a:ln w="12600">
            <a:noFill/>
          </a:ln>
        </p:spPr>
      </p:pic>
      <p:sp>
        <p:nvSpPr>
          <p:cNvPr id="137" name="CustomShape 2"/>
          <p:cNvSpPr/>
          <p:nvPr/>
        </p:nvSpPr>
        <p:spPr>
          <a:xfrm>
            <a:off x="6246720" y="534960"/>
            <a:ext cx="5266800" cy="912600"/>
          </a:xfrm>
          <a:prstGeom prst="rect">
            <a:avLst/>
          </a:prstGeom>
          <a:noFill/>
          <a:ln w="12600">
            <a:noFill/>
          </a:ln>
        </p:spPr>
        <p:style>
          <a:lnRef idx="0"/>
          <a:fillRef idx="0"/>
          <a:effectRef idx="0"/>
          <a:fontRef idx="minor"/>
        </p:style>
        <p:txBody>
          <a:bodyPr lIns="45720" rIns="45720" tIns="45000" bIns="45000" anchor="b">
            <a:spAutoFit/>
          </a:bodyPr>
          <a:p>
            <a:pPr>
              <a:lnSpc>
                <a:spcPct val="90000"/>
              </a:lnSpc>
            </a:pPr>
            <a:r>
              <a:rPr b="0" lang="en-US" sz="2000" spc="97" strike="noStrike">
                <a:solidFill>
                  <a:srgbClr val="ffffff"/>
                </a:solidFill>
                <a:latin typeface="Corbel"/>
                <a:ea typeface="Corbel"/>
              </a:rPr>
              <a:t>The ability to see the full ballot allowed us to see that more than one ballot was scanned </a:t>
            </a:r>
            <a:endParaRPr b="0" lang="en-US" sz="2000" spc="-1" strike="noStrike">
              <a:latin typeface="Arial"/>
            </a:endParaRPr>
          </a:p>
        </p:txBody>
      </p:sp>
      <p:sp>
        <p:nvSpPr>
          <p:cNvPr id="138" name="CustomShape 3"/>
          <p:cNvSpPr/>
          <p:nvPr/>
        </p:nvSpPr>
        <p:spPr>
          <a:xfrm>
            <a:off x="6780240" y="5562720"/>
            <a:ext cx="4733640" cy="914040"/>
          </a:xfrm>
          <a:prstGeom prst="rect">
            <a:avLst/>
          </a:prstGeom>
          <a:noFill/>
          <a:ln w="12600">
            <a:noFill/>
          </a:ln>
        </p:spPr>
        <p:style>
          <a:lnRef idx="0"/>
          <a:fillRef idx="0"/>
          <a:effectRef idx="0"/>
          <a:fontRef idx="minor"/>
        </p:style>
        <p:txBody>
          <a:bodyPr lIns="45720" rIns="45720" tIns="45000" bIns="45000" anchor="b">
            <a:normAutofit/>
          </a:bodyPr>
          <a:p>
            <a:pPr>
              <a:lnSpc>
                <a:spcPct val="90000"/>
              </a:lnSpc>
            </a:pPr>
            <a:r>
              <a:rPr b="0" lang="en-US" sz="2400" spc="97" strike="noStrike">
                <a:solidFill>
                  <a:srgbClr val="ffffff"/>
                </a:solidFill>
                <a:latin typeface="Corbel"/>
                <a:ea typeface="Corbel"/>
              </a:rPr>
              <a:t>This issue was identified prior to certification and was corrected. </a:t>
            </a:r>
            <a:endParaRPr b="0" lang="en-US" sz="2400" spc="-1" strike="noStrike">
              <a:latin typeface="Arial"/>
            </a:endParaRPr>
          </a:p>
        </p:txBody>
      </p:sp>
    </p:spTree>
  </p:cSld>
  <p:transition spd="slow">
    <p:dissolve/>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1522440" y="380880"/>
            <a:ext cx="9143640" cy="4038120"/>
          </a:xfrm>
          <a:prstGeom prst="rect">
            <a:avLst/>
          </a:prstGeom>
          <a:noFill/>
          <a:ln w="12600">
            <a:noFill/>
          </a:ln>
        </p:spPr>
        <p:txBody>
          <a:bodyPr lIns="45720" rIns="45720" tIns="45000" bIns="45000" anchor="b">
            <a:noAutofit/>
          </a:bodyPr>
          <a:p>
            <a:pPr algn="ctr">
              <a:lnSpc>
                <a:spcPct val="90000"/>
              </a:lnSpc>
            </a:pPr>
            <a:r>
              <a:rPr b="0" lang="en-US" sz="3600" spc="97" strike="noStrike">
                <a:solidFill>
                  <a:srgbClr val="ffffff"/>
                </a:solidFill>
                <a:latin typeface="Corbel"/>
                <a:ea typeface="Corbel"/>
              </a:rPr>
              <a:t>What kinds of questions can be answered using an independent automated software audit that are challenging, if not impossible, to answer without one?</a:t>
            </a:r>
            <a:endParaRPr b="0" lang="en-US" sz="3600" spc="-1" strike="noStrike">
              <a:solidFill>
                <a:srgbClr val="000000"/>
              </a:solidFill>
              <a:latin typeface="Corbel"/>
            </a:endParaRPr>
          </a:p>
        </p:txBody>
      </p:sp>
    </p:spTree>
  </p:cSld>
  <p:transition spd="slow">
    <p:dissolve/>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1089360" y="304920"/>
            <a:ext cx="10109880" cy="1121760"/>
          </a:xfrm>
          <a:prstGeom prst="rect">
            <a:avLst/>
          </a:prstGeom>
          <a:noFill/>
          <a:ln w="12600">
            <a:noFill/>
          </a:ln>
        </p:spPr>
        <p:txBody>
          <a:bodyPr lIns="45720" rIns="45720" tIns="45000" bIns="45000" anchor="b">
            <a:noAutofit/>
          </a:bodyPr>
          <a:p>
            <a:pPr>
              <a:lnSpc>
                <a:spcPct val="90000"/>
              </a:lnSpc>
            </a:pPr>
            <a:r>
              <a:rPr b="0" lang="en-US" sz="2400" spc="97" strike="noStrike">
                <a:solidFill>
                  <a:srgbClr val="ffffff"/>
                </a:solidFill>
                <a:latin typeface="Corbel"/>
                <a:ea typeface="Corbel"/>
              </a:rPr>
              <a:t>Why would a large number of voters show up and vote for more than 1 candidate for President? </a:t>
            </a:r>
            <a:endParaRPr b="0" lang="en-US" sz="2400" spc="-1" strike="noStrike">
              <a:solidFill>
                <a:srgbClr val="000000"/>
              </a:solidFill>
              <a:latin typeface="Corbel"/>
            </a:endParaRPr>
          </a:p>
        </p:txBody>
      </p:sp>
      <p:pic>
        <p:nvPicPr>
          <p:cNvPr id="141" name="Picture 2" descr=""/>
          <p:cNvPicPr/>
          <p:nvPr/>
        </p:nvPicPr>
        <p:blipFill>
          <a:blip r:embed="rId1"/>
          <a:stretch/>
        </p:blipFill>
        <p:spPr>
          <a:xfrm>
            <a:off x="6856560" y="1523880"/>
            <a:ext cx="1714680" cy="4480920"/>
          </a:xfrm>
          <a:prstGeom prst="rect">
            <a:avLst/>
          </a:prstGeom>
          <a:ln w="12600">
            <a:noFill/>
          </a:ln>
        </p:spPr>
      </p:pic>
      <p:pic>
        <p:nvPicPr>
          <p:cNvPr id="142" name="Picture 3" descr=""/>
          <p:cNvPicPr/>
          <p:nvPr/>
        </p:nvPicPr>
        <p:blipFill>
          <a:blip r:embed="rId2"/>
          <a:stretch/>
        </p:blipFill>
        <p:spPr>
          <a:xfrm>
            <a:off x="1091520" y="1549080"/>
            <a:ext cx="5078880" cy="2738880"/>
          </a:xfrm>
          <a:prstGeom prst="rect">
            <a:avLst/>
          </a:prstGeom>
          <a:ln w="12600">
            <a:noFill/>
          </a:ln>
        </p:spPr>
      </p:pic>
      <p:pic>
        <p:nvPicPr>
          <p:cNvPr id="143" name="Picture 4" descr=""/>
          <p:cNvPicPr/>
          <p:nvPr/>
        </p:nvPicPr>
        <p:blipFill>
          <a:blip r:embed="rId3"/>
          <a:stretch/>
        </p:blipFill>
        <p:spPr>
          <a:xfrm>
            <a:off x="1121040" y="4343400"/>
            <a:ext cx="5019480" cy="1180800"/>
          </a:xfrm>
          <a:prstGeom prst="rect">
            <a:avLst/>
          </a:prstGeom>
          <a:ln w="12600">
            <a:noFill/>
          </a:ln>
        </p:spPr>
      </p:pic>
      <p:sp>
        <p:nvSpPr>
          <p:cNvPr id="144" name="CustomShape 2"/>
          <p:cNvSpPr/>
          <p:nvPr/>
        </p:nvSpPr>
        <p:spPr>
          <a:xfrm flipH="1" rot="16200000">
            <a:off x="3505680" y="2944080"/>
            <a:ext cx="2413080" cy="1451160"/>
          </a:xfrm>
          <a:custGeom>
            <a:avLst/>
            <a:gdLst/>
            <a:ahLst/>
            <a:rect l="l" t="t" r="r" b="b"/>
            <a:pathLst>
              <a:path w="21600" h="21600">
                <a:moveTo>
                  <a:pt x="0" y="0"/>
                </a:moveTo>
                <a:lnTo>
                  <a:pt x="10800" y="0"/>
                </a:lnTo>
                <a:lnTo>
                  <a:pt x="10800" y="21600"/>
                </a:lnTo>
                <a:lnTo>
                  <a:pt x="21600" y="21600"/>
                </a:lnTo>
              </a:path>
            </a:pathLst>
          </a:custGeom>
          <a:noFill/>
          <a:ln w="25560">
            <a:solidFill>
              <a:srgbClr val="ff0000"/>
            </a:solidFill>
            <a:miter/>
            <a:tailEnd len="med" type="triangle" w="med"/>
          </a:ln>
        </p:spPr>
        <p:style>
          <a:lnRef idx="0"/>
          <a:fillRef idx="0"/>
          <a:effectRef idx="0"/>
          <a:fontRef idx="minor"/>
        </p:style>
      </p:sp>
      <p:sp>
        <p:nvSpPr>
          <p:cNvPr id="145" name="CustomShape 3"/>
          <p:cNvSpPr/>
          <p:nvPr/>
        </p:nvSpPr>
        <p:spPr>
          <a:xfrm>
            <a:off x="6220800" y="3911040"/>
            <a:ext cx="559080" cy="151920"/>
          </a:xfrm>
          <a:prstGeom prst="rightArrow">
            <a:avLst>
              <a:gd name="adj1" fmla="val 50000"/>
              <a:gd name="adj2" fmla="val 50000"/>
            </a:avLst>
          </a:prstGeom>
          <a:solidFill>
            <a:srgbClr val="ff0000"/>
          </a:solidFill>
          <a:ln w="25560">
            <a:solidFill>
              <a:srgbClr val="ff0000"/>
            </a:solidFill>
            <a:miter/>
          </a:ln>
        </p:spPr>
        <p:style>
          <a:lnRef idx="0"/>
          <a:fillRef idx="0"/>
          <a:effectRef idx="0"/>
          <a:fontRef idx="minor"/>
        </p:style>
      </p:sp>
      <p:sp>
        <p:nvSpPr>
          <p:cNvPr id="146" name="CustomShape 4"/>
          <p:cNvSpPr/>
          <p:nvPr/>
        </p:nvSpPr>
        <p:spPr>
          <a:xfrm>
            <a:off x="8659080" y="3908880"/>
            <a:ext cx="559080" cy="151920"/>
          </a:xfrm>
          <a:prstGeom prst="rightArrow">
            <a:avLst>
              <a:gd name="adj1" fmla="val 50000"/>
              <a:gd name="adj2" fmla="val 50000"/>
            </a:avLst>
          </a:prstGeom>
          <a:solidFill>
            <a:srgbClr val="ff0000"/>
          </a:solidFill>
          <a:ln w="25560">
            <a:solidFill>
              <a:srgbClr val="ff0000"/>
            </a:solidFill>
            <a:miter/>
          </a:ln>
        </p:spPr>
        <p:style>
          <a:lnRef idx="0"/>
          <a:fillRef idx="0"/>
          <a:effectRef idx="0"/>
          <a:fontRef idx="minor"/>
        </p:style>
      </p:sp>
      <p:pic>
        <p:nvPicPr>
          <p:cNvPr id="147" name="Picture 9" descr=""/>
          <p:cNvPicPr/>
          <p:nvPr/>
        </p:nvPicPr>
        <p:blipFill>
          <a:blip r:embed="rId4"/>
          <a:stretch/>
        </p:blipFill>
        <p:spPr>
          <a:xfrm>
            <a:off x="9289800" y="1523880"/>
            <a:ext cx="1714680" cy="4480920"/>
          </a:xfrm>
          <a:prstGeom prst="rect">
            <a:avLst/>
          </a:prstGeom>
          <a:ln w="12600">
            <a:noFill/>
          </a:ln>
        </p:spPr>
      </p:pic>
      <p:sp>
        <p:nvSpPr>
          <p:cNvPr id="148" name="CustomShape 5"/>
          <p:cNvSpPr/>
          <p:nvPr/>
        </p:nvSpPr>
        <p:spPr>
          <a:xfrm>
            <a:off x="1089360" y="5526720"/>
            <a:ext cx="5048280" cy="1026000"/>
          </a:xfrm>
          <a:prstGeom prst="rect">
            <a:avLst/>
          </a:prstGeom>
          <a:noFill/>
          <a:ln w="12600">
            <a:noFill/>
          </a:ln>
        </p:spPr>
        <p:style>
          <a:lnRef idx="0"/>
          <a:fillRef idx="0"/>
          <a:effectRef idx="0"/>
          <a:fontRef idx="minor"/>
        </p:style>
        <p:txBody>
          <a:bodyPr lIns="45720" rIns="45720" tIns="45000" bIns="45000" anchor="b">
            <a:normAutofit/>
          </a:bodyPr>
          <a:p>
            <a:pPr>
              <a:lnSpc>
                <a:spcPct val="81000"/>
              </a:lnSpc>
            </a:pPr>
            <a:r>
              <a:rPr b="0" lang="en-US" sz="2400" spc="-1" strike="noStrike">
                <a:solidFill>
                  <a:srgbClr val="ffffff"/>
                </a:solidFill>
                <a:latin typeface="Corbel"/>
                <a:ea typeface="Corbel"/>
              </a:rPr>
              <a:t>After reviewing the ballot images, we determined that the reported overvotes were true overvotes.</a:t>
            </a:r>
            <a:endParaRPr b="0" lang="en-US" sz="2400" spc="-1" strike="noStrike">
              <a:latin typeface="Arial"/>
            </a:endParaRPr>
          </a:p>
        </p:txBody>
      </p:sp>
    </p:spTree>
  </p:cSld>
  <p:transition spd="slow">
    <p:dissolve/>
  </p:transition>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1141560" y="249480"/>
            <a:ext cx="10210320" cy="1121760"/>
          </a:xfrm>
          <a:prstGeom prst="rect">
            <a:avLst/>
          </a:prstGeom>
          <a:noFill/>
          <a:ln w="12600">
            <a:noFill/>
          </a:ln>
        </p:spPr>
        <p:style>
          <a:lnRef idx="0"/>
          <a:fillRef idx="0"/>
          <a:effectRef idx="0"/>
          <a:fontRef idx="minor"/>
        </p:style>
        <p:txBody>
          <a:bodyPr lIns="45720" rIns="45720" tIns="45000" bIns="45000" anchor="b">
            <a:normAutofit/>
          </a:bodyPr>
          <a:p>
            <a:pPr>
              <a:lnSpc>
                <a:spcPct val="90000"/>
              </a:lnSpc>
            </a:pPr>
            <a:r>
              <a:rPr b="0" lang="en-US" sz="2400" spc="97" strike="noStrike">
                <a:solidFill>
                  <a:srgbClr val="ffffff"/>
                </a:solidFill>
                <a:latin typeface="Corbel"/>
                <a:ea typeface="Corbel"/>
              </a:rPr>
              <a:t>Why would a large number of voters show up and not vote for any Presidential candidate? </a:t>
            </a:r>
            <a:endParaRPr b="0" lang="en-US" sz="2400" spc="-1" strike="noStrike">
              <a:latin typeface="Arial"/>
            </a:endParaRPr>
          </a:p>
        </p:txBody>
      </p:sp>
      <p:pic>
        <p:nvPicPr>
          <p:cNvPr id="150" name="Picture 3" descr=""/>
          <p:cNvPicPr/>
          <p:nvPr/>
        </p:nvPicPr>
        <p:blipFill>
          <a:blip r:embed="rId1"/>
          <a:stretch/>
        </p:blipFill>
        <p:spPr>
          <a:xfrm>
            <a:off x="1141560" y="1523880"/>
            <a:ext cx="4952520" cy="2670480"/>
          </a:xfrm>
          <a:prstGeom prst="rect">
            <a:avLst/>
          </a:prstGeom>
          <a:ln w="12600">
            <a:noFill/>
          </a:ln>
        </p:spPr>
      </p:pic>
      <p:pic>
        <p:nvPicPr>
          <p:cNvPr id="151" name="Picture 5" descr=""/>
          <p:cNvPicPr/>
          <p:nvPr/>
        </p:nvPicPr>
        <p:blipFill>
          <a:blip r:embed="rId2"/>
          <a:stretch/>
        </p:blipFill>
        <p:spPr>
          <a:xfrm>
            <a:off x="1141560" y="4267080"/>
            <a:ext cx="4952520" cy="1164960"/>
          </a:xfrm>
          <a:prstGeom prst="rect">
            <a:avLst/>
          </a:prstGeom>
          <a:ln w="12600">
            <a:noFill/>
          </a:ln>
        </p:spPr>
      </p:pic>
      <p:sp>
        <p:nvSpPr>
          <p:cNvPr id="152" name="CustomShape 2"/>
          <p:cNvSpPr/>
          <p:nvPr/>
        </p:nvSpPr>
        <p:spPr>
          <a:xfrm flipH="1" rot="16200000">
            <a:off x="2970720" y="3048120"/>
            <a:ext cx="2437920" cy="1066320"/>
          </a:xfrm>
          <a:custGeom>
            <a:avLst/>
            <a:gdLst/>
            <a:ahLst/>
            <a:rect l="l" t="t" r="r" b="b"/>
            <a:pathLst>
              <a:path w="21600" h="21600">
                <a:moveTo>
                  <a:pt x="0" y="0"/>
                </a:moveTo>
                <a:lnTo>
                  <a:pt x="10800" y="0"/>
                </a:lnTo>
                <a:lnTo>
                  <a:pt x="10800" y="21600"/>
                </a:lnTo>
                <a:lnTo>
                  <a:pt x="21600" y="21600"/>
                </a:lnTo>
              </a:path>
            </a:pathLst>
          </a:custGeom>
          <a:noFill/>
          <a:ln w="25560">
            <a:solidFill>
              <a:srgbClr val="ff0000"/>
            </a:solidFill>
            <a:miter/>
            <a:tailEnd len="med" type="triangle" w="med"/>
          </a:ln>
        </p:spPr>
        <p:style>
          <a:lnRef idx="0"/>
          <a:fillRef idx="0"/>
          <a:effectRef idx="0"/>
          <a:fontRef idx="minor"/>
        </p:style>
      </p:sp>
      <p:sp>
        <p:nvSpPr>
          <p:cNvPr id="153" name="CustomShape 3"/>
          <p:cNvSpPr/>
          <p:nvPr/>
        </p:nvSpPr>
        <p:spPr>
          <a:xfrm>
            <a:off x="1089360" y="5526720"/>
            <a:ext cx="5048280" cy="1026000"/>
          </a:xfrm>
          <a:prstGeom prst="rect">
            <a:avLst/>
          </a:prstGeom>
          <a:noFill/>
          <a:ln w="12600">
            <a:noFill/>
          </a:ln>
        </p:spPr>
        <p:style>
          <a:lnRef idx="0"/>
          <a:fillRef idx="0"/>
          <a:effectRef idx="0"/>
          <a:fontRef idx="minor"/>
        </p:style>
        <p:txBody>
          <a:bodyPr lIns="45720" rIns="45720" tIns="45000" bIns="45000" anchor="b">
            <a:normAutofit/>
          </a:bodyPr>
          <a:p>
            <a:pPr>
              <a:lnSpc>
                <a:spcPct val="81000"/>
              </a:lnSpc>
            </a:pPr>
            <a:r>
              <a:rPr b="0" lang="en-US" sz="2400" spc="-1" strike="noStrike">
                <a:solidFill>
                  <a:srgbClr val="ffffff"/>
                </a:solidFill>
                <a:latin typeface="Corbel"/>
                <a:ea typeface="Corbel"/>
              </a:rPr>
              <a:t>After reviewing the ballot images, we determined that the undervotes were true undervotes.</a:t>
            </a:r>
            <a:endParaRPr b="0" lang="en-US" sz="2400" spc="-1" strike="noStrike">
              <a:latin typeface="Arial"/>
            </a:endParaRPr>
          </a:p>
        </p:txBody>
      </p:sp>
      <p:pic>
        <p:nvPicPr>
          <p:cNvPr id="154" name="Picture 11" descr=""/>
          <p:cNvPicPr/>
          <p:nvPr/>
        </p:nvPicPr>
        <p:blipFill>
          <a:blip r:embed="rId3"/>
          <a:stretch/>
        </p:blipFill>
        <p:spPr>
          <a:xfrm>
            <a:off x="6856560" y="1466280"/>
            <a:ext cx="1771560" cy="4629240"/>
          </a:xfrm>
          <a:prstGeom prst="rect">
            <a:avLst/>
          </a:prstGeom>
          <a:ln w="12600">
            <a:noFill/>
          </a:ln>
        </p:spPr>
      </p:pic>
      <p:pic>
        <p:nvPicPr>
          <p:cNvPr id="155" name="Picture 15" descr=""/>
          <p:cNvPicPr/>
          <p:nvPr/>
        </p:nvPicPr>
        <p:blipFill>
          <a:blip r:embed="rId4"/>
          <a:stretch/>
        </p:blipFill>
        <p:spPr>
          <a:xfrm>
            <a:off x="9349920" y="1461600"/>
            <a:ext cx="1773360" cy="4633920"/>
          </a:xfrm>
          <a:prstGeom prst="rect">
            <a:avLst/>
          </a:prstGeom>
          <a:ln w="12600">
            <a:noFill/>
          </a:ln>
        </p:spPr>
      </p:pic>
      <p:sp>
        <p:nvSpPr>
          <p:cNvPr id="156" name="CustomShape 4"/>
          <p:cNvSpPr/>
          <p:nvPr/>
        </p:nvSpPr>
        <p:spPr>
          <a:xfrm>
            <a:off x="6220800" y="3911040"/>
            <a:ext cx="559080" cy="151920"/>
          </a:xfrm>
          <a:prstGeom prst="rightArrow">
            <a:avLst>
              <a:gd name="adj1" fmla="val 50000"/>
              <a:gd name="adj2" fmla="val 50000"/>
            </a:avLst>
          </a:prstGeom>
          <a:solidFill>
            <a:srgbClr val="ff0000"/>
          </a:solidFill>
          <a:ln w="25560">
            <a:solidFill>
              <a:srgbClr val="ff0000"/>
            </a:solidFill>
            <a:miter/>
          </a:ln>
        </p:spPr>
        <p:style>
          <a:lnRef idx="0"/>
          <a:fillRef idx="0"/>
          <a:effectRef idx="0"/>
          <a:fontRef idx="minor"/>
        </p:style>
      </p:sp>
      <p:sp>
        <p:nvSpPr>
          <p:cNvPr id="157" name="CustomShape 5"/>
          <p:cNvSpPr/>
          <p:nvPr/>
        </p:nvSpPr>
        <p:spPr>
          <a:xfrm>
            <a:off x="8735400" y="3908880"/>
            <a:ext cx="559080" cy="151920"/>
          </a:xfrm>
          <a:prstGeom prst="rightArrow">
            <a:avLst>
              <a:gd name="adj1" fmla="val 50000"/>
              <a:gd name="adj2" fmla="val 50000"/>
            </a:avLst>
          </a:prstGeom>
          <a:solidFill>
            <a:srgbClr val="ff0000"/>
          </a:solidFill>
          <a:ln w="25560">
            <a:solidFill>
              <a:srgbClr val="ff0000"/>
            </a:solidFill>
            <a:miter/>
          </a:ln>
        </p:spPr>
        <p:style>
          <a:lnRef idx="0"/>
          <a:fillRef idx="0"/>
          <a:effectRef idx="0"/>
          <a:fontRef idx="minor"/>
        </p:style>
      </p:sp>
    </p:spTree>
  </p:cSld>
  <p:transition spd="slow">
    <p:dissolve/>
  </p:transition>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379440" y="380880"/>
            <a:ext cx="11511360" cy="685440"/>
          </a:xfrm>
          <a:prstGeom prst="rect">
            <a:avLst/>
          </a:prstGeom>
          <a:noFill/>
          <a:ln w="12600">
            <a:noFill/>
          </a:ln>
        </p:spPr>
        <p:txBody>
          <a:bodyPr lIns="45720" rIns="45720" tIns="45000" bIns="45000" anchor="b">
            <a:noAutofit/>
          </a:bodyPr>
          <a:p>
            <a:pPr>
              <a:lnSpc>
                <a:spcPct val="90000"/>
              </a:lnSpc>
            </a:pPr>
            <a:r>
              <a:rPr b="0" lang="en-US" sz="2400" spc="97" strike="noStrike">
                <a:solidFill>
                  <a:srgbClr val="ffffff"/>
                </a:solidFill>
                <a:latin typeface="Corbel"/>
                <a:ea typeface="Corbel"/>
              </a:rPr>
              <a:t>Why would voters show up to the polls and decide to cast blank ballots? </a:t>
            </a:r>
            <a:endParaRPr b="0" lang="en-US" sz="2400" spc="-1" strike="noStrike">
              <a:solidFill>
                <a:srgbClr val="000000"/>
              </a:solidFill>
              <a:latin typeface="Corbel"/>
            </a:endParaRPr>
          </a:p>
        </p:txBody>
      </p:sp>
      <p:pic>
        <p:nvPicPr>
          <p:cNvPr id="159" name="Picture 2" descr=""/>
          <p:cNvPicPr/>
          <p:nvPr/>
        </p:nvPicPr>
        <p:blipFill>
          <a:blip r:embed="rId1"/>
          <a:stretch/>
        </p:blipFill>
        <p:spPr>
          <a:xfrm>
            <a:off x="379440" y="1523160"/>
            <a:ext cx="2723760" cy="4247640"/>
          </a:xfrm>
          <a:prstGeom prst="rect">
            <a:avLst/>
          </a:prstGeom>
          <a:ln w="12600">
            <a:noFill/>
          </a:ln>
        </p:spPr>
      </p:pic>
      <p:pic>
        <p:nvPicPr>
          <p:cNvPr id="160" name="Picture 3" descr=""/>
          <p:cNvPicPr/>
          <p:nvPr/>
        </p:nvPicPr>
        <p:blipFill>
          <a:blip r:embed="rId2"/>
          <a:stretch/>
        </p:blipFill>
        <p:spPr>
          <a:xfrm>
            <a:off x="7694640" y="2209680"/>
            <a:ext cx="4196160" cy="2514240"/>
          </a:xfrm>
          <a:prstGeom prst="rect">
            <a:avLst/>
          </a:prstGeom>
          <a:ln w="12600">
            <a:noFill/>
          </a:ln>
        </p:spPr>
      </p:pic>
      <p:grpSp>
        <p:nvGrpSpPr>
          <p:cNvPr id="161" name="Group 2"/>
          <p:cNvGrpSpPr/>
          <p:nvPr/>
        </p:nvGrpSpPr>
        <p:grpSpPr>
          <a:xfrm>
            <a:off x="3960720" y="1528560"/>
            <a:ext cx="2913840" cy="4242240"/>
            <a:chOff x="3960720" y="1528560"/>
            <a:chExt cx="2913840" cy="4242240"/>
          </a:xfrm>
        </p:grpSpPr>
        <p:sp>
          <p:nvSpPr>
            <p:cNvPr id="162" name="CustomShape 3"/>
            <p:cNvSpPr/>
            <p:nvPr/>
          </p:nvSpPr>
          <p:spPr>
            <a:xfrm>
              <a:off x="3960720" y="1528560"/>
              <a:ext cx="2913840" cy="4242240"/>
            </a:xfrm>
            <a:prstGeom prst="rect">
              <a:avLst/>
            </a:prstGeom>
            <a:solidFill>
              <a:srgbClr val="ff0000"/>
            </a:solidFill>
            <a:ln w="12600">
              <a:noFill/>
            </a:ln>
          </p:spPr>
          <p:style>
            <a:lnRef idx="0"/>
            <a:fillRef idx="0"/>
            <a:effectRef idx="0"/>
            <a:fontRef idx="minor"/>
          </p:style>
        </p:sp>
        <p:pic>
          <p:nvPicPr>
            <p:cNvPr id="163" name="image24.png" descr=""/>
            <p:cNvPicPr/>
            <p:nvPr/>
          </p:nvPicPr>
          <p:blipFill>
            <a:blip r:embed="rId3"/>
            <a:stretch/>
          </p:blipFill>
          <p:spPr>
            <a:xfrm>
              <a:off x="3960720" y="1528560"/>
              <a:ext cx="2913840" cy="4242240"/>
            </a:xfrm>
            <a:prstGeom prst="rect">
              <a:avLst/>
            </a:prstGeom>
            <a:ln w="12600">
              <a:noFill/>
            </a:ln>
          </p:spPr>
        </p:pic>
      </p:grpSp>
      <p:sp>
        <p:nvSpPr>
          <p:cNvPr id="164" name="CustomShape 4"/>
          <p:cNvSpPr/>
          <p:nvPr/>
        </p:nvSpPr>
        <p:spPr>
          <a:xfrm>
            <a:off x="3122640" y="3505320"/>
            <a:ext cx="780840" cy="304560"/>
          </a:xfrm>
          <a:prstGeom prst="rightArrow">
            <a:avLst>
              <a:gd name="adj1" fmla="val 50000"/>
              <a:gd name="adj2" fmla="val 50000"/>
            </a:avLst>
          </a:prstGeom>
          <a:solidFill>
            <a:srgbClr val="ff0000"/>
          </a:solidFill>
          <a:ln w="12600">
            <a:solidFill>
              <a:srgbClr val="ff0000"/>
            </a:solidFill>
            <a:miter/>
          </a:ln>
        </p:spPr>
        <p:style>
          <a:lnRef idx="0"/>
          <a:fillRef idx="0"/>
          <a:effectRef idx="0"/>
          <a:fontRef idx="minor"/>
        </p:style>
      </p:sp>
      <p:sp>
        <p:nvSpPr>
          <p:cNvPr id="165" name="CustomShape 5"/>
          <p:cNvSpPr/>
          <p:nvPr/>
        </p:nvSpPr>
        <p:spPr>
          <a:xfrm>
            <a:off x="6913440" y="3494880"/>
            <a:ext cx="780840" cy="304560"/>
          </a:xfrm>
          <a:prstGeom prst="rightArrow">
            <a:avLst>
              <a:gd name="adj1" fmla="val 50000"/>
              <a:gd name="adj2" fmla="val 50000"/>
            </a:avLst>
          </a:prstGeom>
          <a:solidFill>
            <a:srgbClr val="ff0000"/>
          </a:solidFill>
          <a:ln w="12600">
            <a:solidFill>
              <a:srgbClr val="ff0000"/>
            </a:solidFill>
            <a:miter/>
          </a:ln>
        </p:spPr>
        <p:style>
          <a:lnRef idx="0"/>
          <a:fillRef idx="0"/>
          <a:effectRef idx="0"/>
          <a:fontRef idx="minor"/>
        </p:style>
      </p:sp>
    </p:spTree>
  </p:cSld>
  <p:transition spd="slow">
    <p:dissolve/>
  </p:transition>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1222920" y="1059840"/>
            <a:ext cx="9984960" cy="3733560"/>
          </a:xfrm>
          <a:prstGeom prst="rect">
            <a:avLst/>
          </a:prstGeom>
          <a:noFill/>
          <a:ln w="12600">
            <a:noFill/>
          </a:ln>
        </p:spPr>
        <p:txBody>
          <a:bodyPr lIns="45720" rIns="45720" tIns="45000" bIns="45000" anchor="b">
            <a:normAutofit/>
          </a:bodyPr>
          <a:p>
            <a:pPr algn="ctr">
              <a:lnSpc>
                <a:spcPct val="90000"/>
              </a:lnSpc>
            </a:pPr>
            <a:r>
              <a:rPr b="0" lang="en-US" sz="5400" spc="97" strike="noStrike">
                <a:solidFill>
                  <a:srgbClr val="ffffff"/>
                </a:solidFill>
                <a:latin typeface="Corbel"/>
                <a:ea typeface="Corbel"/>
              </a:rPr>
              <a:t>What else can an independent automated software audit identify?</a:t>
            </a:r>
            <a:endParaRPr b="0" lang="en-US" sz="5400" spc="-1" strike="noStrike">
              <a:solidFill>
                <a:srgbClr val="000000"/>
              </a:solidFill>
              <a:latin typeface="Corbel"/>
            </a:endParaRPr>
          </a:p>
        </p:txBody>
      </p:sp>
    </p:spTree>
  </p:cSld>
  <p:transition spd="slow">
    <p:dissolve/>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836640" y="380880"/>
            <a:ext cx="10896120" cy="837720"/>
          </a:xfrm>
          <a:prstGeom prst="rect">
            <a:avLst/>
          </a:prstGeom>
          <a:noFill/>
          <a:ln w="12600">
            <a:noFill/>
          </a:ln>
        </p:spPr>
        <p:txBody>
          <a:bodyPr lIns="45720" rIns="45720" tIns="45000" bIns="45000" anchor="b">
            <a:noAutofit/>
          </a:bodyPr>
          <a:p>
            <a:pPr>
              <a:lnSpc>
                <a:spcPct val="90000"/>
              </a:lnSpc>
            </a:pPr>
            <a:r>
              <a:rPr b="0" lang="en-US" sz="2980" spc="92" strike="noStrike">
                <a:solidFill>
                  <a:srgbClr val="ffffff"/>
                </a:solidFill>
                <a:latin typeface="Corbel"/>
                <a:ea typeface="Corbel"/>
              </a:rPr>
              <a:t>Identify voting locations where more poll worker training is needed</a:t>
            </a:r>
            <a:endParaRPr b="0" lang="en-US" sz="2980" spc="-1" strike="noStrike">
              <a:solidFill>
                <a:srgbClr val="000000"/>
              </a:solidFill>
              <a:latin typeface="Corbel"/>
            </a:endParaRPr>
          </a:p>
        </p:txBody>
      </p:sp>
      <p:pic>
        <p:nvPicPr>
          <p:cNvPr id="168" name="Picture 2" descr=""/>
          <p:cNvPicPr/>
          <p:nvPr/>
        </p:nvPicPr>
        <p:blipFill>
          <a:blip r:embed="rId1"/>
          <a:stretch/>
        </p:blipFill>
        <p:spPr>
          <a:xfrm>
            <a:off x="836640" y="1219320"/>
            <a:ext cx="4766400" cy="5181120"/>
          </a:xfrm>
          <a:prstGeom prst="rect">
            <a:avLst/>
          </a:prstGeom>
          <a:ln w="12600">
            <a:noFill/>
          </a:ln>
        </p:spPr>
      </p:pic>
      <p:sp>
        <p:nvSpPr>
          <p:cNvPr id="169" name="CustomShape 2"/>
          <p:cNvSpPr/>
          <p:nvPr/>
        </p:nvSpPr>
        <p:spPr>
          <a:xfrm>
            <a:off x="760320" y="5715000"/>
            <a:ext cx="2514240" cy="837720"/>
          </a:xfrm>
          <a:prstGeom prst="ellipse">
            <a:avLst/>
          </a:prstGeom>
          <a:noFill/>
          <a:ln w="25560">
            <a:solidFill>
              <a:srgbClr val="ff0000"/>
            </a:solidFill>
            <a:miter/>
          </a:ln>
        </p:spPr>
        <p:style>
          <a:lnRef idx="0"/>
          <a:fillRef idx="0"/>
          <a:effectRef idx="0"/>
          <a:fontRef idx="minor"/>
        </p:style>
      </p:sp>
      <p:pic>
        <p:nvPicPr>
          <p:cNvPr id="170" name="Picture 4" descr=""/>
          <p:cNvPicPr/>
          <p:nvPr/>
        </p:nvPicPr>
        <p:blipFill>
          <a:blip r:embed="rId2"/>
          <a:stretch/>
        </p:blipFill>
        <p:spPr>
          <a:xfrm>
            <a:off x="5942160" y="3546000"/>
            <a:ext cx="5905080" cy="1482840"/>
          </a:xfrm>
          <a:prstGeom prst="rect">
            <a:avLst/>
          </a:prstGeom>
          <a:ln w="12600">
            <a:noFill/>
          </a:ln>
        </p:spPr>
      </p:pic>
      <p:sp>
        <p:nvSpPr>
          <p:cNvPr id="171" name="CustomShape 3"/>
          <p:cNvSpPr/>
          <p:nvPr/>
        </p:nvSpPr>
        <p:spPr>
          <a:xfrm>
            <a:off x="3016800" y="5029200"/>
            <a:ext cx="3115440" cy="836280"/>
          </a:xfrm>
          <a:custGeom>
            <a:avLst/>
            <a:gdLst/>
            <a:ahLst/>
            <a:rect l="l" t="t" r="r" b="b"/>
            <a:pathLst>
              <a:path w="21600" h="21600">
                <a:moveTo>
                  <a:pt x="0" y="21600"/>
                </a:moveTo>
                <a:lnTo>
                  <a:pt x="21600" y="0"/>
                </a:lnTo>
              </a:path>
            </a:pathLst>
          </a:custGeom>
          <a:noFill/>
          <a:ln w="25560">
            <a:solidFill>
              <a:srgbClr val="ff0000"/>
            </a:solidFill>
            <a:miter/>
            <a:tailEnd len="med" type="triangle" w="med"/>
          </a:ln>
        </p:spPr>
        <p:style>
          <a:lnRef idx="0"/>
          <a:fillRef idx="0"/>
          <a:effectRef idx="0"/>
          <a:fontRef idx="minor"/>
        </p:style>
      </p:sp>
      <p:sp>
        <p:nvSpPr>
          <p:cNvPr id="172" name="CustomShape 4"/>
          <p:cNvSpPr/>
          <p:nvPr/>
        </p:nvSpPr>
        <p:spPr>
          <a:xfrm>
            <a:off x="6170760" y="1662480"/>
            <a:ext cx="5266800" cy="1461240"/>
          </a:xfrm>
          <a:prstGeom prst="rect">
            <a:avLst/>
          </a:prstGeom>
          <a:noFill/>
          <a:ln w="12600">
            <a:noFill/>
          </a:ln>
        </p:spPr>
        <p:style>
          <a:lnRef idx="0"/>
          <a:fillRef idx="0"/>
          <a:effectRef idx="0"/>
          <a:fontRef idx="minor"/>
        </p:style>
        <p:txBody>
          <a:bodyPr lIns="45720" rIns="45720" tIns="45000" bIns="45000" anchor="b">
            <a:spAutoFit/>
          </a:bodyPr>
          <a:p>
            <a:pPr>
              <a:lnSpc>
                <a:spcPct val="90000"/>
              </a:lnSpc>
            </a:pPr>
            <a:r>
              <a:rPr b="0" lang="en-US" sz="2000" spc="97" strike="noStrike">
                <a:solidFill>
                  <a:srgbClr val="ffffff"/>
                </a:solidFill>
                <a:latin typeface="Corbel"/>
                <a:ea typeface="Corbel"/>
              </a:rPr>
              <a:t>During the review of the unreadable ballot images, the vendor discovered that the stubs had been scanned. The stub should have been removed by the poll worker prior to scanning.</a:t>
            </a:r>
            <a:endParaRPr b="0" lang="en-US" sz="2000" spc="-1" strike="noStrike">
              <a:latin typeface="Arial"/>
            </a:endParaRPr>
          </a:p>
        </p:txBody>
      </p:sp>
    </p:spTree>
  </p:cSld>
  <p:transition spd="slow">
    <p:dissolve/>
  </p:transition>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1522440" y="380880"/>
            <a:ext cx="9295920" cy="83772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Identifying equipment issues</a:t>
            </a:r>
            <a:endParaRPr b="0" lang="en-US" sz="3600" spc="-1" strike="noStrike">
              <a:solidFill>
                <a:srgbClr val="000000"/>
              </a:solidFill>
              <a:latin typeface="Corbel"/>
            </a:endParaRPr>
          </a:p>
        </p:txBody>
      </p:sp>
      <p:sp>
        <p:nvSpPr>
          <p:cNvPr id="174" name="CustomShape 2"/>
          <p:cNvSpPr/>
          <p:nvPr/>
        </p:nvSpPr>
        <p:spPr>
          <a:xfrm>
            <a:off x="988920" y="5990040"/>
            <a:ext cx="10820160" cy="639000"/>
          </a:xfrm>
          <a:prstGeom prst="rect">
            <a:avLst/>
          </a:prstGeom>
          <a:noFill/>
          <a:ln w="12600">
            <a:noFill/>
          </a:ln>
        </p:spPr>
        <p:style>
          <a:lnRef idx="0"/>
          <a:fillRef idx="0"/>
          <a:effectRef idx="0"/>
          <a:fontRef idx="minor"/>
        </p:style>
        <p:txBody>
          <a:bodyPr lIns="45720" rIns="45720" tIns="45000" bIns="45000" anchor="b">
            <a:spAutoFit/>
          </a:bodyPr>
          <a:p>
            <a:pPr>
              <a:lnSpc>
                <a:spcPct val="90000"/>
              </a:lnSpc>
            </a:pPr>
            <a:r>
              <a:rPr b="0" lang="en-US" sz="2000" spc="97" strike="noStrike">
                <a:solidFill>
                  <a:srgbClr val="ffffff"/>
                </a:solidFill>
                <a:latin typeface="Corbel"/>
                <a:ea typeface="Corbel"/>
              </a:rPr>
              <a:t>These issues were discovered during the review of unreadable ballots. </a:t>
            </a:r>
            <a:endParaRPr b="0" lang="en-US" sz="2000" spc="-1" strike="noStrike">
              <a:latin typeface="Arial"/>
            </a:endParaRPr>
          </a:p>
          <a:p>
            <a:pPr>
              <a:lnSpc>
                <a:spcPct val="90000"/>
              </a:lnSpc>
            </a:pPr>
            <a:r>
              <a:rPr b="0" lang="en-US" sz="2000" spc="97" strike="noStrike">
                <a:solidFill>
                  <a:srgbClr val="ffffff"/>
                </a:solidFill>
                <a:latin typeface="Corbel"/>
                <a:ea typeface="Corbel"/>
              </a:rPr>
              <a:t>In all these cases, the voting system tabulated the ballots correctly.</a:t>
            </a:r>
            <a:endParaRPr b="0" lang="en-US" sz="2000" spc="-1" strike="noStrike">
              <a:latin typeface="Arial"/>
            </a:endParaRPr>
          </a:p>
        </p:txBody>
      </p:sp>
      <p:pic>
        <p:nvPicPr>
          <p:cNvPr id="175" name="Picture 2" descr=""/>
          <p:cNvPicPr/>
          <p:nvPr/>
        </p:nvPicPr>
        <p:blipFill>
          <a:blip r:embed="rId1"/>
          <a:stretch/>
        </p:blipFill>
        <p:spPr>
          <a:xfrm>
            <a:off x="1581120" y="1624680"/>
            <a:ext cx="1952280" cy="3952440"/>
          </a:xfrm>
          <a:prstGeom prst="rect">
            <a:avLst/>
          </a:prstGeom>
          <a:ln w="12600">
            <a:noFill/>
          </a:ln>
        </p:spPr>
      </p:pic>
      <p:pic>
        <p:nvPicPr>
          <p:cNvPr id="176" name="Picture 8" descr=""/>
          <p:cNvPicPr/>
          <p:nvPr/>
        </p:nvPicPr>
        <p:blipFill>
          <a:blip r:embed="rId2"/>
          <a:stretch/>
        </p:blipFill>
        <p:spPr>
          <a:xfrm>
            <a:off x="8159040" y="1292400"/>
            <a:ext cx="2354760" cy="4709880"/>
          </a:xfrm>
          <a:prstGeom prst="rect">
            <a:avLst/>
          </a:prstGeom>
          <a:ln w="12600">
            <a:noFill/>
          </a:ln>
        </p:spPr>
      </p:pic>
      <p:pic>
        <p:nvPicPr>
          <p:cNvPr id="177" name="Picture 10" descr=""/>
          <p:cNvPicPr/>
          <p:nvPr/>
        </p:nvPicPr>
        <p:blipFill>
          <a:blip r:embed="rId3"/>
          <a:stretch/>
        </p:blipFill>
        <p:spPr>
          <a:xfrm>
            <a:off x="4646520" y="1326960"/>
            <a:ext cx="2343960" cy="4655520"/>
          </a:xfrm>
          <a:prstGeom prst="rect">
            <a:avLst/>
          </a:prstGeom>
          <a:ln w="12600">
            <a:noFill/>
          </a:ln>
        </p:spPr>
      </p:pic>
    </p:spTree>
  </p:cSld>
  <p:transition spd="slow">
    <p:dissolve/>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1517760" y="457200"/>
            <a:ext cx="9224640" cy="914040"/>
          </a:xfrm>
          <a:prstGeom prst="rect">
            <a:avLst/>
          </a:prstGeom>
          <a:noFill/>
          <a:ln w="12600">
            <a:noFill/>
          </a:ln>
        </p:spPr>
        <p:txBody>
          <a:bodyPr lIns="45720" rIns="45720" tIns="45000" bIns="45000" anchor="b">
            <a:noAutofit/>
          </a:bodyPr>
          <a:p>
            <a:pPr>
              <a:lnSpc>
                <a:spcPct val="90000"/>
              </a:lnSpc>
            </a:pPr>
            <a:r>
              <a:rPr b="0" lang="en-US" sz="3040" spc="94" strike="noStrike">
                <a:solidFill>
                  <a:srgbClr val="ffffff"/>
                </a:solidFill>
                <a:latin typeface="Corbel"/>
                <a:ea typeface="Corbel"/>
              </a:rPr>
              <a:t>You can easily see the interesting ways that voters mark their ballots</a:t>
            </a:r>
            <a:endParaRPr b="0" lang="en-US" sz="3040" spc="-1" strike="noStrike">
              <a:solidFill>
                <a:srgbClr val="000000"/>
              </a:solidFill>
              <a:latin typeface="Corbel"/>
            </a:endParaRPr>
          </a:p>
        </p:txBody>
      </p:sp>
      <p:pic>
        <p:nvPicPr>
          <p:cNvPr id="179" name="Content Placeholder 1" descr=""/>
          <p:cNvPicPr/>
          <p:nvPr/>
        </p:nvPicPr>
        <p:blipFill>
          <a:blip r:embed="rId1"/>
          <a:stretch/>
        </p:blipFill>
        <p:spPr>
          <a:xfrm>
            <a:off x="1817640" y="1571760"/>
            <a:ext cx="8695800" cy="4247640"/>
          </a:xfrm>
          <a:prstGeom prst="rect">
            <a:avLst/>
          </a:prstGeom>
          <a:ln w="12600">
            <a:noFill/>
          </a:ln>
        </p:spPr>
      </p:pic>
    </p:spTree>
  </p:cSld>
  <p:transition spd="slow">
    <p:dissolv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1522440" y="1143000"/>
            <a:ext cx="9143640" cy="60912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What is an audit? </a:t>
            </a:r>
            <a:endParaRPr b="0" lang="en-US" sz="3600" spc="-1" strike="noStrike">
              <a:solidFill>
                <a:srgbClr val="000000"/>
              </a:solidFill>
              <a:latin typeface="Corbel"/>
            </a:endParaRPr>
          </a:p>
        </p:txBody>
      </p:sp>
      <p:sp>
        <p:nvSpPr>
          <p:cNvPr id="90" name="TextShape 2"/>
          <p:cNvSpPr txBox="1"/>
          <p:nvPr/>
        </p:nvSpPr>
        <p:spPr>
          <a:xfrm>
            <a:off x="1522440" y="1905120"/>
            <a:ext cx="9133920" cy="837720"/>
          </a:xfrm>
          <a:prstGeom prst="rect">
            <a:avLst/>
          </a:prstGeom>
          <a:noFill/>
          <a:ln w="12600">
            <a:noFill/>
          </a:ln>
        </p:spPr>
        <p:txBody>
          <a:bodyPr lIns="45720" rIns="45720" tIns="45000" bIns="45000">
            <a:noAutofit/>
          </a:bodyPr>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A comparison of 2 independently produced results that are derived from the same data.</a:t>
            </a:r>
            <a:endParaRPr b="0" lang="en-US" sz="2400" spc="-1" strike="noStrike">
              <a:solidFill>
                <a:srgbClr val="ffffff"/>
              </a:solidFill>
              <a:latin typeface="Corbel"/>
            </a:endParaRPr>
          </a:p>
        </p:txBody>
      </p:sp>
      <p:sp>
        <p:nvSpPr>
          <p:cNvPr id="91" name="CustomShape 3"/>
          <p:cNvSpPr/>
          <p:nvPr/>
        </p:nvSpPr>
        <p:spPr>
          <a:xfrm>
            <a:off x="1512720" y="2743200"/>
            <a:ext cx="9143640" cy="614880"/>
          </a:xfrm>
          <a:prstGeom prst="rect">
            <a:avLst/>
          </a:prstGeom>
          <a:noFill/>
          <a:ln w="12600">
            <a:noFill/>
          </a:ln>
        </p:spPr>
        <p:style>
          <a:lnRef idx="0"/>
          <a:fillRef idx="0"/>
          <a:effectRef idx="0"/>
          <a:fontRef idx="minor"/>
        </p:style>
        <p:txBody>
          <a:bodyPr lIns="45720" rIns="45720" tIns="45000" bIns="45000" anchor="b">
            <a:normAutofit/>
          </a:bodyPr>
          <a:p>
            <a:pPr>
              <a:lnSpc>
                <a:spcPct val="90000"/>
              </a:lnSpc>
            </a:pPr>
            <a:r>
              <a:rPr b="0" lang="en-US" sz="3600" spc="97" strike="noStrike">
                <a:solidFill>
                  <a:srgbClr val="ffffff"/>
                </a:solidFill>
                <a:latin typeface="Corbel"/>
                <a:ea typeface="Corbel"/>
              </a:rPr>
              <a:t>Why audit election results? </a:t>
            </a:r>
            <a:endParaRPr b="0" lang="en-US" sz="3600" spc="-1" strike="noStrike">
              <a:latin typeface="Arial"/>
            </a:endParaRPr>
          </a:p>
        </p:txBody>
      </p:sp>
      <p:sp>
        <p:nvSpPr>
          <p:cNvPr id="92" name="CustomShape 4"/>
          <p:cNvSpPr/>
          <p:nvPr/>
        </p:nvSpPr>
        <p:spPr>
          <a:xfrm>
            <a:off x="1476360" y="3505320"/>
            <a:ext cx="9875520" cy="2895120"/>
          </a:xfrm>
          <a:prstGeom prst="rect">
            <a:avLst/>
          </a:prstGeom>
          <a:noFill/>
          <a:ln w="12600">
            <a:noFill/>
          </a:ln>
        </p:spPr>
        <p:style>
          <a:lnRef idx="0"/>
          <a:fillRef idx="0"/>
          <a:effectRef idx="0"/>
          <a:fontRef idx="minor"/>
        </p:style>
        <p:txBody>
          <a:bodyPr lIns="45720" rIns="45720" tIns="45000" bIns="45000">
            <a:normAutofit/>
          </a:bodyPr>
          <a:p>
            <a:pPr marL="223920" indent="-223560">
              <a:lnSpc>
                <a:spcPct val="90000"/>
              </a:lnSpc>
              <a:spcBef>
                <a:spcPts val="1800"/>
              </a:spcBef>
              <a:buClr>
                <a:srgbClr val="ffffff"/>
              </a:buClr>
              <a:buFont typeface="Arial"/>
              <a:buChar char="•"/>
            </a:pPr>
            <a:r>
              <a:rPr b="0" lang="en-US" sz="2400" spc="-1" strike="noStrike">
                <a:solidFill>
                  <a:srgbClr val="ffffff"/>
                </a:solidFill>
                <a:latin typeface="Corbel"/>
                <a:ea typeface="Corbel"/>
              </a:rPr>
              <a:t>To protect and ensure the integrity of the election process</a:t>
            </a:r>
            <a:endParaRPr b="0" lang="en-US" sz="2400" spc="-1" strike="noStrike">
              <a:latin typeface="Arial"/>
            </a:endParaRPr>
          </a:p>
          <a:p>
            <a:pPr marL="223920" indent="-223560">
              <a:lnSpc>
                <a:spcPct val="90000"/>
              </a:lnSpc>
              <a:spcBef>
                <a:spcPts val="1800"/>
              </a:spcBef>
              <a:buClr>
                <a:srgbClr val="ffffff"/>
              </a:buClr>
              <a:buFont typeface="Arial"/>
              <a:buChar char="•"/>
            </a:pPr>
            <a:r>
              <a:rPr b="0" lang="en-US" sz="2400" spc="-1" strike="noStrike">
                <a:solidFill>
                  <a:srgbClr val="ffffff"/>
                </a:solidFill>
                <a:latin typeface="Corbel"/>
                <a:ea typeface="Corbel"/>
              </a:rPr>
              <a:t>To verify and confirm the accuracy of the voting systems reported results</a:t>
            </a:r>
            <a:endParaRPr b="0" lang="en-US" sz="2400" spc="-1" strike="noStrike">
              <a:latin typeface="Arial"/>
            </a:endParaRPr>
          </a:p>
          <a:p>
            <a:pPr marL="223920" indent="-223560">
              <a:lnSpc>
                <a:spcPct val="90000"/>
              </a:lnSpc>
              <a:spcBef>
                <a:spcPts val="1800"/>
              </a:spcBef>
              <a:buClr>
                <a:srgbClr val="ffffff"/>
              </a:buClr>
              <a:buFont typeface="Arial"/>
              <a:buChar char="•"/>
            </a:pPr>
            <a:r>
              <a:rPr b="0" lang="en-US" sz="2400" spc="-1" strike="noStrike">
                <a:solidFill>
                  <a:srgbClr val="ffffff"/>
                </a:solidFill>
                <a:latin typeface="Corbel"/>
                <a:ea typeface="Corbel"/>
              </a:rPr>
              <a:t>To ensure that the voting system is accurately tabulating ballots</a:t>
            </a:r>
            <a:endParaRPr b="0" lang="en-US" sz="2400" spc="-1" strike="noStrike">
              <a:latin typeface="Arial"/>
            </a:endParaRPr>
          </a:p>
          <a:p>
            <a:pPr marL="223920" indent="-223560">
              <a:lnSpc>
                <a:spcPct val="90000"/>
              </a:lnSpc>
              <a:spcBef>
                <a:spcPts val="1800"/>
              </a:spcBef>
              <a:buClr>
                <a:srgbClr val="ffffff"/>
              </a:buClr>
              <a:buFont typeface="Arial"/>
              <a:buChar char="•"/>
            </a:pPr>
            <a:r>
              <a:rPr b="0" lang="en-US" sz="2400" spc="-1" strike="noStrike">
                <a:solidFill>
                  <a:srgbClr val="ffffff"/>
                </a:solidFill>
                <a:latin typeface="Corbel"/>
                <a:ea typeface="Corbel"/>
              </a:rPr>
              <a:t>To ensure that the winners of each contest are called correctly</a:t>
            </a:r>
            <a:endParaRPr b="0" lang="en-US" sz="2400" spc="-1" strike="noStrike">
              <a:latin typeface="Arial"/>
            </a:endParaRPr>
          </a:p>
          <a:p>
            <a:pPr marL="223920" indent="-223560">
              <a:lnSpc>
                <a:spcPct val="90000"/>
              </a:lnSpc>
              <a:spcBef>
                <a:spcPts val="1800"/>
              </a:spcBef>
              <a:buClr>
                <a:srgbClr val="ffffff"/>
              </a:buClr>
              <a:buFont typeface="Arial"/>
              <a:buChar char="•"/>
            </a:pPr>
            <a:r>
              <a:rPr b="0" lang="en-US" sz="2400" spc="-1" strike="noStrike">
                <a:solidFill>
                  <a:srgbClr val="ffffff"/>
                </a:solidFill>
                <a:latin typeface="Corbel"/>
                <a:ea typeface="Corbel"/>
              </a:rPr>
              <a:t>To increase confidence in the election results</a:t>
            </a:r>
            <a:endParaRPr b="0" lang="en-US" sz="2400" spc="-1" strike="noStrike">
              <a:latin typeface="Arial"/>
            </a:endParaRPr>
          </a:p>
        </p:txBody>
      </p:sp>
    </p:spTree>
  </p:cSld>
  <p:transition spd="slow">
    <p:dissolve/>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1522440" y="380880"/>
            <a:ext cx="9143640" cy="76176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And…</a:t>
            </a:r>
            <a:endParaRPr b="0" lang="en-US" sz="3600" spc="-1" strike="noStrike">
              <a:solidFill>
                <a:srgbClr val="000000"/>
              </a:solidFill>
              <a:latin typeface="Corbel"/>
            </a:endParaRPr>
          </a:p>
        </p:txBody>
      </p:sp>
      <p:sp>
        <p:nvSpPr>
          <p:cNvPr id="181" name="TextShape 2"/>
          <p:cNvSpPr txBox="1"/>
          <p:nvPr/>
        </p:nvSpPr>
        <p:spPr>
          <a:xfrm>
            <a:off x="1522440" y="1371600"/>
            <a:ext cx="9133920" cy="4647960"/>
          </a:xfrm>
          <a:prstGeom prst="rect">
            <a:avLst/>
          </a:prstGeom>
          <a:noFill/>
          <a:ln w="12600">
            <a:noFill/>
          </a:ln>
        </p:spPr>
        <p:txBody>
          <a:bodyPr lIns="45720" rIns="45720" tIns="45000" bIns="45000">
            <a:noAutofit/>
          </a:bodyPr>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Helps resolve recount issues or allows for more targeted recounts</a:t>
            </a:r>
            <a:endParaRPr b="0" lang="en-US" sz="24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Informs election administrators on issues with ballot design that lead to voter confusion (high percentage of voter error)</a:t>
            </a:r>
            <a:endParaRPr b="0" lang="en-US" sz="24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Assists election officials in evaluating how certain precincts are doing</a:t>
            </a:r>
            <a:endParaRPr b="0" lang="en-US" sz="2400" spc="-1" strike="noStrike">
              <a:solidFill>
                <a:srgbClr val="ffffff"/>
              </a:solidFill>
              <a:latin typeface="Corbel"/>
            </a:endParaRPr>
          </a:p>
        </p:txBody>
      </p:sp>
    </p:spTree>
  </p:cSld>
  <p:transition spd="slow">
    <p:dissolve/>
  </p:transition>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TextShape 1"/>
          <p:cNvSpPr txBox="1"/>
          <p:nvPr/>
        </p:nvSpPr>
        <p:spPr>
          <a:xfrm>
            <a:off x="1522440" y="380880"/>
            <a:ext cx="9143640" cy="137124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It’s now 2018….</a:t>
            </a:r>
            <a:endParaRPr b="0" lang="en-US" sz="3600" spc="-1" strike="noStrike">
              <a:solidFill>
                <a:srgbClr val="000000"/>
              </a:solidFill>
              <a:latin typeface="Corbel"/>
            </a:endParaRPr>
          </a:p>
        </p:txBody>
      </p:sp>
      <p:sp>
        <p:nvSpPr>
          <p:cNvPr id="183" name="TextShape 2"/>
          <p:cNvSpPr txBox="1"/>
          <p:nvPr/>
        </p:nvSpPr>
        <p:spPr>
          <a:xfrm>
            <a:off x="1522440" y="1905120"/>
            <a:ext cx="9133920" cy="4114440"/>
          </a:xfrm>
          <a:prstGeom prst="rect">
            <a:avLst/>
          </a:prstGeom>
          <a:noFill/>
          <a:ln w="12600">
            <a:noFill/>
          </a:ln>
        </p:spPr>
        <p:txBody>
          <a:bodyPr lIns="45720" rIns="45720" tIns="45000" bIns="45000">
            <a:noAutofit/>
          </a:bodyPr>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Legislature passed a law relating to ballot tabulation audits</a:t>
            </a:r>
            <a:endParaRPr b="0" lang="en-US" sz="24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000" spc="-1" strike="noStrike">
                <a:solidFill>
                  <a:srgbClr val="ffffff"/>
                </a:solidFill>
                <a:latin typeface="Corbel"/>
                <a:ea typeface="Corbel"/>
              </a:rPr>
              <a:t>After each primary &amp; general election, we have to conduct an independent automated audit of ballot images</a:t>
            </a:r>
            <a:endParaRPr b="0" lang="en-US" sz="20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000" spc="-1" strike="noStrike">
                <a:solidFill>
                  <a:srgbClr val="ffffff"/>
                </a:solidFill>
                <a:latin typeface="Corbel"/>
                <a:ea typeface="Corbel"/>
              </a:rPr>
              <a:t>After each general election, we have to conduct a manual audit of voted ballots</a:t>
            </a:r>
            <a:endParaRPr b="0" lang="en-US" sz="20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1800" spc="-1" strike="noStrike">
                <a:solidFill>
                  <a:srgbClr val="ffffff"/>
                </a:solidFill>
                <a:latin typeface="Corbel"/>
                <a:ea typeface="Corbel"/>
              </a:rPr>
              <a:t>2% of election day precincts</a:t>
            </a:r>
            <a:endParaRPr b="0" lang="en-US" sz="18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1800" spc="-1" strike="noStrike">
                <a:solidFill>
                  <a:srgbClr val="ffffff"/>
                </a:solidFill>
                <a:latin typeface="Corbel"/>
                <a:ea typeface="Corbel"/>
              </a:rPr>
              <a:t>1% of ballots from early voting, absentee and provisional ballots</a:t>
            </a:r>
            <a:endParaRPr b="0" lang="en-US" sz="18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000" spc="-1" strike="noStrike">
                <a:solidFill>
                  <a:srgbClr val="ffffff"/>
                </a:solidFill>
                <a:latin typeface="Corbel"/>
                <a:ea typeface="Corbel"/>
              </a:rPr>
              <a:t>After a primary election, we may conduct a manual audit</a:t>
            </a:r>
            <a:endParaRPr b="0" lang="en-US" sz="20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The timing of the audits is important</a:t>
            </a:r>
            <a:endParaRPr b="0" lang="en-US" sz="24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000" spc="-1" strike="noStrike">
                <a:solidFill>
                  <a:srgbClr val="ffffff"/>
                </a:solidFill>
                <a:latin typeface="Corbel"/>
                <a:ea typeface="Corbel"/>
              </a:rPr>
              <a:t>Independent software audit must be done before certification.</a:t>
            </a:r>
            <a:endParaRPr b="0" lang="en-US" sz="20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000" spc="-1" strike="noStrike">
                <a:solidFill>
                  <a:srgbClr val="ffffff"/>
                </a:solidFill>
                <a:latin typeface="Corbel"/>
                <a:ea typeface="Corbel"/>
              </a:rPr>
              <a:t>Manual audit must be done 120 days after the election.</a:t>
            </a:r>
            <a:endParaRPr b="0" lang="en-US" sz="2000" spc="-1" strike="noStrike">
              <a:solidFill>
                <a:srgbClr val="ffffff"/>
              </a:solidFill>
              <a:latin typeface="Corbel"/>
            </a:endParaRPr>
          </a:p>
        </p:txBody>
      </p:sp>
    </p:spTree>
  </p:cSld>
  <p:transition spd="slow">
    <p:dissolve/>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1522440" y="380880"/>
            <a:ext cx="9143640" cy="137124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2018 Primary Election</a:t>
            </a:r>
            <a:endParaRPr b="0" lang="en-US" sz="3600" spc="-1" strike="noStrike">
              <a:solidFill>
                <a:srgbClr val="000000"/>
              </a:solidFill>
              <a:latin typeface="Corbel"/>
            </a:endParaRPr>
          </a:p>
        </p:txBody>
      </p:sp>
      <p:sp>
        <p:nvSpPr>
          <p:cNvPr id="185" name="TextShape 2"/>
          <p:cNvSpPr txBox="1"/>
          <p:nvPr/>
        </p:nvSpPr>
        <p:spPr>
          <a:xfrm>
            <a:off x="1522440" y="1905120"/>
            <a:ext cx="9133920" cy="4114440"/>
          </a:xfrm>
          <a:prstGeom prst="rect">
            <a:avLst/>
          </a:prstGeom>
          <a:noFill/>
          <a:ln w="12600">
            <a:noFill/>
          </a:ln>
        </p:spPr>
        <p:txBody>
          <a:bodyPr lIns="45720" rIns="45720" tIns="45000" bIns="45000">
            <a:noAutofit/>
          </a:bodyPr>
          <a:p>
            <a:pPr>
              <a:lnSpc>
                <a:spcPct val="90000"/>
              </a:lnSpc>
              <a:spcBef>
                <a:spcPts val="1800"/>
              </a:spcBef>
            </a:pPr>
            <a:endParaRPr b="0" lang="en-US" sz="24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Used independent audit software to audit the results of the 2018 Primary Elections</a:t>
            </a:r>
            <a:endParaRPr b="0" lang="en-US" sz="2400" spc="-1" strike="noStrike">
              <a:solidFill>
                <a:srgbClr val="ffffff"/>
              </a:solidFill>
              <a:latin typeface="Corbel"/>
            </a:endParaRPr>
          </a:p>
          <a:p>
            <a:pPr>
              <a:lnSpc>
                <a:spcPct val="90000"/>
              </a:lnSpc>
              <a:spcBef>
                <a:spcPts val="1800"/>
              </a:spcBef>
            </a:pPr>
            <a:r>
              <a:rPr b="0" lang="en-US" sz="2400" spc="-1" strike="noStrike">
                <a:solidFill>
                  <a:srgbClr val="ffffff"/>
                </a:solidFill>
                <a:latin typeface="Corbel"/>
                <a:ea typeface="Corbel"/>
              </a:rPr>
              <a:t>	</a:t>
            </a:r>
            <a:r>
              <a:rPr b="0" lang="en-US" sz="2400" spc="-1" strike="noStrike" u="sng">
                <a:solidFill>
                  <a:srgbClr val="0000ff"/>
                </a:solidFill>
                <a:uFillTx/>
                <a:latin typeface="Corbel"/>
                <a:ea typeface="Corbel"/>
                <a:hlinkClick r:id="rId1"/>
              </a:rPr>
              <a:t>http://maryland.clearballot.com/</a:t>
            </a:r>
            <a:endParaRPr b="0" lang="en-US" sz="2400" spc="-1" strike="noStrike">
              <a:solidFill>
                <a:srgbClr val="ffffff"/>
              </a:solidFill>
              <a:latin typeface="Corbel"/>
            </a:endParaRPr>
          </a:p>
          <a:p>
            <a:pPr>
              <a:lnSpc>
                <a:spcPct val="90000"/>
              </a:lnSpc>
              <a:spcBef>
                <a:spcPts val="1800"/>
              </a:spcBef>
            </a:pPr>
            <a:endParaRPr b="0" lang="en-US" sz="24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Audit software verified the accuracy of the voting system’s results</a:t>
            </a:r>
            <a:endParaRPr b="0" lang="en-US" sz="2400" spc="-1" strike="noStrike">
              <a:solidFill>
                <a:srgbClr val="ffffff"/>
              </a:solidFill>
              <a:latin typeface="Corbel"/>
            </a:endParaRPr>
          </a:p>
        </p:txBody>
      </p:sp>
    </p:spTree>
  </p:cSld>
  <p:transition spd="slow">
    <p:dissolve/>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1522440" y="380880"/>
            <a:ext cx="9143640" cy="76176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What about the future?</a:t>
            </a:r>
            <a:endParaRPr b="0" lang="en-US" sz="3600" spc="-1" strike="noStrike">
              <a:solidFill>
                <a:srgbClr val="000000"/>
              </a:solidFill>
              <a:latin typeface="Corbel"/>
            </a:endParaRPr>
          </a:p>
        </p:txBody>
      </p:sp>
      <p:sp>
        <p:nvSpPr>
          <p:cNvPr id="187" name="TextShape 2"/>
          <p:cNvSpPr txBox="1"/>
          <p:nvPr/>
        </p:nvSpPr>
        <p:spPr>
          <a:xfrm>
            <a:off x="1522440" y="1371600"/>
            <a:ext cx="9133920" cy="4647960"/>
          </a:xfrm>
          <a:prstGeom prst="rect">
            <a:avLst/>
          </a:prstGeom>
          <a:noFill/>
          <a:ln w="12600">
            <a:noFill/>
          </a:ln>
        </p:spPr>
        <p:txBody>
          <a:bodyPr lIns="45720" rIns="45720" tIns="45000" bIns="45000">
            <a:noAutofit/>
          </a:bodyPr>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Use the technology to analyze images from pre-election testing to identify issues with voting equipment before an election.</a:t>
            </a:r>
            <a:endParaRPr b="0" lang="en-US" sz="24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Develop way to detect ballot images that are too long to identify ballots scanned with stubs and “double pull” issues. </a:t>
            </a:r>
            <a:endParaRPr b="0" lang="en-US" sz="24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Integrate the voting system’s cast vote record to simplify process of comparing ballot level results.</a:t>
            </a:r>
            <a:endParaRPr b="0" lang="en-US" sz="2400" spc="-1" strike="noStrike">
              <a:solidFill>
                <a:srgbClr val="ffffff"/>
              </a:solidFill>
              <a:latin typeface="Corbel"/>
            </a:endParaRPr>
          </a:p>
        </p:txBody>
      </p:sp>
    </p:spTree>
  </p:cSld>
  <p:transition spd="slow">
    <p:dissolve/>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Shape 1"/>
          <p:cNvSpPr txBox="1"/>
          <p:nvPr/>
        </p:nvSpPr>
        <p:spPr>
          <a:xfrm>
            <a:off x="1522440" y="380880"/>
            <a:ext cx="9143640" cy="137124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Questions?</a:t>
            </a:r>
            <a:endParaRPr b="0" lang="en-US" sz="3600" spc="-1" strike="noStrike">
              <a:solidFill>
                <a:srgbClr val="000000"/>
              </a:solidFill>
              <a:latin typeface="Corbel"/>
            </a:endParaRPr>
          </a:p>
        </p:txBody>
      </p:sp>
      <p:sp>
        <p:nvSpPr>
          <p:cNvPr id="189" name="TextShape 2"/>
          <p:cNvSpPr txBox="1"/>
          <p:nvPr/>
        </p:nvSpPr>
        <p:spPr>
          <a:xfrm>
            <a:off x="1522440" y="1905120"/>
            <a:ext cx="9133920" cy="4114440"/>
          </a:xfrm>
          <a:prstGeom prst="rect">
            <a:avLst/>
          </a:prstGeom>
          <a:noFill/>
          <a:ln w="12600">
            <a:noFill/>
          </a:ln>
        </p:spPr>
        <p:txBody>
          <a:bodyPr lIns="45720" rIns="45720" tIns="45000" bIns="45000">
            <a:noAutofit/>
          </a:bodyPr>
          <a:p>
            <a:pPr>
              <a:lnSpc>
                <a:spcPct val="90000"/>
              </a:lnSpc>
              <a:spcBef>
                <a:spcPts val="1800"/>
              </a:spcBef>
            </a:pPr>
            <a:endParaRPr b="0" lang="en-US" sz="2400" spc="-1" strike="noStrike">
              <a:solidFill>
                <a:srgbClr val="ffffff"/>
              </a:solidFill>
              <a:latin typeface="Corbel"/>
            </a:endParaRPr>
          </a:p>
          <a:p>
            <a:pPr>
              <a:lnSpc>
                <a:spcPct val="90000"/>
              </a:lnSpc>
              <a:spcBef>
                <a:spcPts val="1800"/>
              </a:spcBef>
            </a:pPr>
            <a:endParaRPr b="0" lang="en-US" sz="2400" spc="-1" strike="noStrike">
              <a:solidFill>
                <a:srgbClr val="ffffff"/>
              </a:solidFill>
              <a:latin typeface="Corbel"/>
            </a:endParaRPr>
          </a:p>
          <a:p>
            <a:pPr>
              <a:lnSpc>
                <a:spcPct val="90000"/>
              </a:lnSpc>
              <a:spcBef>
                <a:spcPts val="1800"/>
              </a:spcBef>
            </a:pPr>
            <a:r>
              <a:rPr b="0" lang="en-US" sz="2400" spc="-1" strike="noStrike">
                <a:solidFill>
                  <a:srgbClr val="ffffff"/>
                </a:solidFill>
                <a:latin typeface="Corbel"/>
                <a:ea typeface="Corbel"/>
              </a:rPr>
              <a:t>Nikki Charlson</a:t>
            </a:r>
            <a:endParaRPr b="0" lang="en-US" sz="2400" spc="-1" strike="noStrike">
              <a:solidFill>
                <a:srgbClr val="ffffff"/>
              </a:solidFill>
              <a:latin typeface="Corbel"/>
            </a:endParaRPr>
          </a:p>
          <a:p>
            <a:pPr>
              <a:lnSpc>
                <a:spcPct val="90000"/>
              </a:lnSpc>
              <a:spcBef>
                <a:spcPts val="1800"/>
              </a:spcBef>
            </a:pPr>
            <a:r>
              <a:rPr b="0" lang="en-US" sz="2400" spc="-1" strike="noStrike">
                <a:solidFill>
                  <a:srgbClr val="ffffff"/>
                </a:solidFill>
                <a:latin typeface="Corbel"/>
                <a:ea typeface="Corbel"/>
              </a:rPr>
              <a:t>Maryland State Board of Elections</a:t>
            </a:r>
            <a:endParaRPr b="0" lang="en-US" sz="2400" spc="-1" strike="noStrike">
              <a:solidFill>
                <a:srgbClr val="ffffff"/>
              </a:solidFill>
              <a:latin typeface="Corbel"/>
            </a:endParaRPr>
          </a:p>
          <a:p>
            <a:pPr>
              <a:lnSpc>
                <a:spcPct val="90000"/>
              </a:lnSpc>
              <a:spcBef>
                <a:spcPts val="1800"/>
              </a:spcBef>
            </a:pPr>
            <a:r>
              <a:rPr b="0" lang="en-US" sz="2400" spc="-1" strike="noStrike" u="sng">
                <a:solidFill>
                  <a:srgbClr val="0000ff"/>
                </a:solidFill>
                <a:uFillTx/>
                <a:latin typeface="Corbel"/>
                <a:ea typeface="Corbel"/>
                <a:hlinkClick r:id="rId1"/>
              </a:rPr>
              <a:t>nikki.charlson@maryland.gov</a:t>
            </a:r>
            <a:endParaRPr b="0" lang="en-US" sz="2400" spc="-1" strike="noStrike">
              <a:solidFill>
                <a:srgbClr val="ffffff"/>
              </a:solidFill>
              <a:latin typeface="Corbel"/>
            </a:endParaRPr>
          </a:p>
          <a:p>
            <a:pPr>
              <a:lnSpc>
                <a:spcPct val="90000"/>
              </a:lnSpc>
              <a:spcBef>
                <a:spcPts val="1800"/>
              </a:spcBef>
            </a:pPr>
            <a:r>
              <a:rPr b="0" lang="en-US" sz="2400" spc="-1" strike="noStrike">
                <a:solidFill>
                  <a:srgbClr val="ffffff"/>
                </a:solidFill>
                <a:latin typeface="Corbel"/>
                <a:ea typeface="Corbel"/>
              </a:rPr>
              <a:t>410.269.2843</a:t>
            </a:r>
            <a:endParaRPr b="0" lang="en-US" sz="2400" spc="-1" strike="noStrike">
              <a:solidFill>
                <a:srgbClr val="ffffff"/>
              </a:solidFill>
              <a:latin typeface="Corbel"/>
            </a:endParaRPr>
          </a:p>
        </p:txBody>
      </p:sp>
    </p:spTree>
  </p:cSld>
  <p:transition spd="slow">
    <p:dissolve/>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1522440" y="380880"/>
            <a:ext cx="9143640" cy="137124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What audit methods did we pilot? </a:t>
            </a:r>
            <a:endParaRPr b="0" lang="en-US" sz="3600" spc="-1" strike="noStrike">
              <a:solidFill>
                <a:srgbClr val="000000"/>
              </a:solidFill>
              <a:latin typeface="Corbel"/>
            </a:endParaRPr>
          </a:p>
        </p:txBody>
      </p:sp>
      <p:sp>
        <p:nvSpPr>
          <p:cNvPr id="94" name="TextShape 2"/>
          <p:cNvSpPr txBox="1"/>
          <p:nvPr/>
        </p:nvSpPr>
        <p:spPr>
          <a:xfrm>
            <a:off x="1522440" y="1905120"/>
            <a:ext cx="9133920" cy="4114440"/>
          </a:xfrm>
          <a:prstGeom prst="rect">
            <a:avLst/>
          </a:prstGeom>
          <a:noFill/>
          <a:ln w="12600">
            <a:noFill/>
          </a:ln>
        </p:spPr>
        <p:txBody>
          <a:bodyPr lIns="45720" rIns="45720" tIns="45000" bIns="45000">
            <a:noAutofit/>
          </a:bodyPr>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Ballot level audit applying risk limiting audit (RLA) principles – The sample size of ballot images was determined by the margin of victory in the contest and the selected ballot images were tabulated manually.  </a:t>
            </a:r>
            <a:endParaRPr b="0" lang="en-US" sz="24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Fixed percentage audit – 100% of all ballot images in 1% of randomly chosen precincts were manually tabulated.</a:t>
            </a:r>
            <a:endParaRPr b="0" lang="en-US" sz="24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400" spc="-1" strike="noStrike">
                <a:solidFill>
                  <a:srgbClr val="ffffff"/>
                </a:solidFill>
                <a:latin typeface="Corbel"/>
                <a:ea typeface="Corbel"/>
              </a:rPr>
              <a:t>Independent Automated Software Audit – Relied solely on independent software to tabulate the ballot images. </a:t>
            </a:r>
            <a:endParaRPr b="0" lang="en-US" sz="2400" spc="-1" strike="noStrike">
              <a:solidFill>
                <a:srgbClr val="ffffff"/>
              </a:solidFill>
              <a:latin typeface="Corbel"/>
            </a:endParaRPr>
          </a:p>
        </p:txBody>
      </p:sp>
    </p:spTree>
  </p:cSld>
  <p:transition spd="slow">
    <p:dissolve/>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1522440" y="380880"/>
            <a:ext cx="9143640" cy="91404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Ballot Level Audit Applying RLA Principles</a:t>
            </a:r>
            <a:endParaRPr b="0" lang="en-US" sz="3600" spc="-1" strike="noStrike">
              <a:solidFill>
                <a:srgbClr val="000000"/>
              </a:solidFill>
              <a:latin typeface="Corbel"/>
            </a:endParaRPr>
          </a:p>
        </p:txBody>
      </p:sp>
      <p:sp>
        <p:nvSpPr>
          <p:cNvPr id="96" name="TextShape 2"/>
          <p:cNvSpPr txBox="1"/>
          <p:nvPr/>
        </p:nvSpPr>
        <p:spPr>
          <a:xfrm>
            <a:off x="1522440" y="1905120"/>
            <a:ext cx="9133920" cy="4114440"/>
          </a:xfrm>
          <a:prstGeom prst="rect">
            <a:avLst/>
          </a:prstGeom>
          <a:noFill/>
          <a:ln w="12600">
            <a:noFill/>
          </a:ln>
        </p:spPr>
        <p:txBody>
          <a:bodyPr lIns="45720" rIns="45720" tIns="45000" bIns="45000">
            <a:normAutofit/>
          </a:bodyPr>
          <a:p>
            <a:pPr marL="223920" indent="-223560">
              <a:lnSpc>
                <a:spcPct val="90000"/>
              </a:lnSpc>
              <a:spcBef>
                <a:spcPts val="1800"/>
              </a:spcBef>
              <a:buClr>
                <a:srgbClr val="56c5ff"/>
              </a:buClr>
              <a:buFont typeface="Arial"/>
              <a:buChar char="•"/>
            </a:pPr>
            <a:r>
              <a:rPr b="0" lang="en-US" sz="3600" spc="-1" strike="noStrike">
                <a:solidFill>
                  <a:srgbClr val="ffffff"/>
                </a:solidFill>
                <a:latin typeface="Corbel"/>
                <a:ea typeface="Corbel"/>
              </a:rPr>
              <a:t>Needed a statistician to: </a:t>
            </a:r>
            <a:endParaRPr b="0" lang="en-US" sz="36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000" spc="-1" strike="noStrike">
                <a:solidFill>
                  <a:srgbClr val="ffffff"/>
                </a:solidFill>
                <a:latin typeface="Corbel"/>
                <a:ea typeface="Corbel"/>
              </a:rPr>
              <a:t>Select the contest with the smallest margin of victory</a:t>
            </a:r>
            <a:endParaRPr b="0" lang="en-US" sz="20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000" spc="-1" strike="noStrike">
                <a:solidFill>
                  <a:srgbClr val="ffffff"/>
                </a:solidFill>
                <a:latin typeface="Corbel"/>
                <a:ea typeface="Corbel"/>
              </a:rPr>
              <a:t>Determine the number of ballot images to review and which ballot images to review </a:t>
            </a:r>
            <a:endParaRPr b="0" lang="en-US" sz="20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3600" spc="-1" strike="noStrike">
                <a:solidFill>
                  <a:srgbClr val="ffffff"/>
                </a:solidFill>
                <a:latin typeface="Corbel"/>
                <a:ea typeface="Corbel"/>
              </a:rPr>
              <a:t>Teams of 2 manually tallied the votes on the selected ballot images and compared the votes on ballot images against how the voting system counted that ballot.</a:t>
            </a:r>
            <a:endParaRPr b="0" lang="en-US" sz="3600" spc="-1" strike="noStrike">
              <a:solidFill>
                <a:srgbClr val="ffffff"/>
              </a:solidFill>
              <a:latin typeface="Corbel"/>
            </a:endParaRPr>
          </a:p>
        </p:txBody>
      </p:sp>
    </p:spTree>
  </p:cSld>
  <p:transition spd="slow">
    <p:dissolve/>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1522440" y="380880"/>
            <a:ext cx="9143640" cy="137124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Fixed Percentage Audit</a:t>
            </a:r>
            <a:endParaRPr b="0" lang="en-US" sz="3600" spc="-1" strike="noStrike">
              <a:solidFill>
                <a:srgbClr val="000000"/>
              </a:solidFill>
              <a:latin typeface="Corbel"/>
            </a:endParaRPr>
          </a:p>
        </p:txBody>
      </p:sp>
      <p:sp>
        <p:nvSpPr>
          <p:cNvPr id="98" name="TextShape 2"/>
          <p:cNvSpPr txBox="1"/>
          <p:nvPr/>
        </p:nvSpPr>
        <p:spPr>
          <a:xfrm>
            <a:off x="1522440" y="1905120"/>
            <a:ext cx="9133920" cy="4114440"/>
          </a:xfrm>
          <a:prstGeom prst="rect">
            <a:avLst/>
          </a:prstGeom>
          <a:noFill/>
          <a:ln w="12600">
            <a:noFill/>
          </a:ln>
        </p:spPr>
        <p:txBody>
          <a:bodyPr lIns="45720" rIns="45720" tIns="45000" bIns="45000">
            <a:normAutofit/>
          </a:bodyPr>
          <a:p>
            <a:pPr marL="223920" indent="-223560">
              <a:lnSpc>
                <a:spcPct val="90000"/>
              </a:lnSpc>
              <a:spcBef>
                <a:spcPts val="1800"/>
              </a:spcBef>
              <a:buClr>
                <a:srgbClr val="56c5ff"/>
              </a:buClr>
              <a:buFont typeface="Arial"/>
              <a:buChar char="•"/>
            </a:pPr>
            <a:r>
              <a:rPr b="0" lang="en-US" sz="2800" spc="-1" strike="noStrike">
                <a:solidFill>
                  <a:srgbClr val="ffffff"/>
                </a:solidFill>
                <a:latin typeface="Corbel"/>
                <a:ea typeface="Corbel"/>
              </a:rPr>
              <a:t>Needed a statistician to: </a:t>
            </a:r>
            <a:endParaRPr b="0" lang="en-US" sz="28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000" spc="-1" strike="noStrike">
                <a:solidFill>
                  <a:srgbClr val="ffffff"/>
                </a:solidFill>
                <a:latin typeface="Corbel"/>
                <a:ea typeface="Corbel"/>
              </a:rPr>
              <a:t>Ensure that each ballot cast had an equal chance of being selected, regardless of the precinct size.</a:t>
            </a:r>
            <a:endParaRPr b="0" lang="en-US" sz="2000" spc="-1" strike="noStrike">
              <a:solidFill>
                <a:srgbClr val="ffffff"/>
              </a:solidFill>
              <a:latin typeface="Corbel"/>
            </a:endParaRPr>
          </a:p>
          <a:p>
            <a:pPr lvl="1" marL="463680" indent="-231480">
              <a:lnSpc>
                <a:spcPct val="90000"/>
              </a:lnSpc>
              <a:spcBef>
                <a:spcPts val="1199"/>
              </a:spcBef>
              <a:buClr>
                <a:srgbClr val="56c5ff"/>
              </a:buClr>
              <a:buFont typeface="Arial"/>
              <a:buChar char="•"/>
            </a:pPr>
            <a:r>
              <a:rPr b="0" lang="en-US" sz="2000" spc="-1" strike="noStrike">
                <a:solidFill>
                  <a:srgbClr val="ffffff"/>
                </a:solidFill>
                <a:latin typeface="Corbel"/>
                <a:ea typeface="Corbel"/>
              </a:rPr>
              <a:t>Based on the number of votes cast by precinct, assign a range for each precinct in each county.</a:t>
            </a:r>
            <a:endParaRPr b="0" lang="en-US" sz="20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800" spc="-1" strike="noStrike">
                <a:solidFill>
                  <a:srgbClr val="ffffff"/>
                </a:solidFill>
                <a:latin typeface="Corbel"/>
                <a:ea typeface="Corbel"/>
              </a:rPr>
              <a:t>Used a ten-sided dice to select the precinct being audited.</a:t>
            </a:r>
            <a:endParaRPr b="0" lang="en-US" sz="2800" spc="-1" strike="noStrike">
              <a:solidFill>
                <a:srgbClr val="ffffff"/>
              </a:solidFill>
              <a:latin typeface="Corbel"/>
            </a:endParaRPr>
          </a:p>
          <a:p>
            <a:pPr marL="223920" indent="-223560">
              <a:lnSpc>
                <a:spcPct val="90000"/>
              </a:lnSpc>
              <a:spcBef>
                <a:spcPts val="1800"/>
              </a:spcBef>
              <a:buClr>
                <a:srgbClr val="56c5ff"/>
              </a:buClr>
              <a:buFont typeface="Arial"/>
              <a:buChar char="•"/>
            </a:pPr>
            <a:r>
              <a:rPr b="0" lang="en-US" sz="2800" spc="-1" strike="noStrike">
                <a:solidFill>
                  <a:srgbClr val="ffffff"/>
                </a:solidFill>
                <a:latin typeface="Corbel"/>
                <a:ea typeface="Corbel"/>
              </a:rPr>
              <a:t>Teams of 2 manually tallied the votes on the selected ballot images and compared the manually tallied results against the voting system’s precinct results.</a:t>
            </a:r>
            <a:endParaRPr b="0" lang="en-US" sz="2800" spc="-1" strike="noStrike">
              <a:solidFill>
                <a:srgbClr val="ffffff"/>
              </a:solidFill>
              <a:latin typeface="Corbel"/>
            </a:endParaRPr>
          </a:p>
        </p:txBody>
      </p:sp>
    </p:spTree>
  </p:cSld>
  <p:transition spd="slow">
    <p:dissolve/>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1522440" y="380880"/>
            <a:ext cx="9143640" cy="76176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Independent Automated Software Audit</a:t>
            </a:r>
            <a:endParaRPr b="0" lang="en-US" sz="3600" spc="-1" strike="noStrike">
              <a:solidFill>
                <a:srgbClr val="000000"/>
              </a:solidFill>
              <a:latin typeface="Corbel"/>
            </a:endParaRPr>
          </a:p>
        </p:txBody>
      </p:sp>
      <p:sp>
        <p:nvSpPr>
          <p:cNvPr id="100" name="TextShape 2"/>
          <p:cNvSpPr txBox="1"/>
          <p:nvPr/>
        </p:nvSpPr>
        <p:spPr>
          <a:xfrm>
            <a:off x="1522440" y="1371600"/>
            <a:ext cx="9133920" cy="4647960"/>
          </a:xfrm>
          <a:prstGeom prst="rect">
            <a:avLst/>
          </a:prstGeom>
          <a:noFill/>
          <a:ln w="12600">
            <a:noFill/>
          </a:ln>
        </p:spPr>
        <p:txBody>
          <a:bodyPr lIns="45720" rIns="45720" tIns="45000" bIns="45000">
            <a:noAutofit/>
          </a:bodyPr>
          <a:p>
            <a:pPr marL="223920" indent="-223560">
              <a:lnSpc>
                <a:spcPct val="81000"/>
              </a:lnSpc>
              <a:spcBef>
                <a:spcPts val="1800"/>
              </a:spcBef>
              <a:buClr>
                <a:srgbClr val="56c5ff"/>
              </a:buClr>
              <a:buFont typeface="Arial"/>
              <a:buChar char="•"/>
            </a:pPr>
            <a:r>
              <a:rPr b="0" lang="en-US" sz="2400" spc="-1" strike="noStrike">
                <a:solidFill>
                  <a:srgbClr val="ffffff"/>
                </a:solidFill>
                <a:latin typeface="Corbel"/>
                <a:ea typeface="Corbel"/>
              </a:rPr>
              <a:t>Sent vendor images of voted ballots</a:t>
            </a:r>
            <a:endParaRPr b="0" lang="en-US" sz="2400" spc="-1" strike="noStrike">
              <a:solidFill>
                <a:srgbClr val="ffffff"/>
              </a:solidFill>
              <a:latin typeface="Corbel"/>
            </a:endParaRPr>
          </a:p>
          <a:p>
            <a:pPr marL="223920" indent="-223560">
              <a:lnSpc>
                <a:spcPct val="81000"/>
              </a:lnSpc>
              <a:spcBef>
                <a:spcPts val="1800"/>
              </a:spcBef>
              <a:buClr>
                <a:srgbClr val="56c5ff"/>
              </a:buClr>
              <a:buFont typeface="Arial"/>
              <a:buChar char="•"/>
            </a:pPr>
            <a:r>
              <a:rPr b="0" lang="en-US" sz="2400" spc="-1" strike="noStrike">
                <a:solidFill>
                  <a:srgbClr val="ffffff"/>
                </a:solidFill>
                <a:latin typeface="Corbel"/>
                <a:ea typeface="Corbel"/>
              </a:rPr>
              <a:t>Vendor tabulated the ballot images </a:t>
            </a:r>
            <a:endParaRPr b="0" lang="en-US" sz="2400" spc="-1" strike="noStrike">
              <a:solidFill>
                <a:srgbClr val="ffffff"/>
              </a:solidFill>
              <a:latin typeface="Corbel"/>
            </a:endParaRPr>
          </a:p>
          <a:p>
            <a:pPr marL="223920" indent="-223560">
              <a:lnSpc>
                <a:spcPct val="81000"/>
              </a:lnSpc>
              <a:spcBef>
                <a:spcPts val="1800"/>
              </a:spcBef>
              <a:buClr>
                <a:srgbClr val="56c5ff"/>
              </a:buClr>
              <a:buFont typeface="Arial"/>
              <a:buChar char="•"/>
            </a:pPr>
            <a:r>
              <a:rPr b="0" lang="en-US" sz="2400" spc="-1" strike="noStrike">
                <a:solidFill>
                  <a:srgbClr val="ffffff"/>
                </a:solidFill>
                <a:latin typeface="Corbel"/>
                <a:ea typeface="Corbel"/>
              </a:rPr>
              <a:t>Compared the vendor’s aggregated results against the voting system’s aggregated results </a:t>
            </a:r>
            <a:endParaRPr b="0" lang="en-US" sz="2400" spc="-1" strike="noStrike">
              <a:solidFill>
                <a:srgbClr val="ffffff"/>
              </a:solidFill>
              <a:latin typeface="Corbel"/>
            </a:endParaRPr>
          </a:p>
          <a:p>
            <a:pPr marL="223920" indent="-223560">
              <a:lnSpc>
                <a:spcPct val="81000"/>
              </a:lnSpc>
              <a:spcBef>
                <a:spcPts val="1800"/>
              </a:spcBef>
              <a:buClr>
                <a:srgbClr val="56c5ff"/>
              </a:buClr>
              <a:buFont typeface="Arial"/>
              <a:buChar char="•"/>
            </a:pPr>
            <a:r>
              <a:rPr b="0" lang="en-US" sz="2400" spc="-1" strike="noStrike">
                <a:solidFill>
                  <a:srgbClr val="ffffff"/>
                </a:solidFill>
                <a:latin typeface="Corbel"/>
                <a:ea typeface="Corbel"/>
              </a:rPr>
              <a:t>Sent the vendor precinct-level reports from the voting system </a:t>
            </a:r>
            <a:endParaRPr b="0" lang="en-US" sz="2400" spc="-1" strike="noStrike">
              <a:solidFill>
                <a:srgbClr val="ffffff"/>
              </a:solidFill>
              <a:latin typeface="Corbel"/>
            </a:endParaRPr>
          </a:p>
          <a:p>
            <a:pPr marL="223920" indent="-223560">
              <a:lnSpc>
                <a:spcPct val="81000"/>
              </a:lnSpc>
              <a:spcBef>
                <a:spcPts val="1800"/>
              </a:spcBef>
              <a:buClr>
                <a:srgbClr val="56c5ff"/>
              </a:buClr>
              <a:buFont typeface="Arial"/>
              <a:buChar char="•"/>
            </a:pPr>
            <a:r>
              <a:rPr b="0" lang="en-US" sz="2400" spc="-1" strike="noStrike">
                <a:solidFill>
                  <a:srgbClr val="ffffff"/>
                </a:solidFill>
                <a:latin typeface="Corbel"/>
                <a:ea typeface="Corbel"/>
              </a:rPr>
              <a:t>Vendor provided 4 different audit reports by county</a:t>
            </a:r>
            <a:endParaRPr b="0" lang="en-US" sz="2400" spc="-1" strike="noStrike">
              <a:solidFill>
                <a:srgbClr val="ffffff"/>
              </a:solidFill>
              <a:latin typeface="Corbel"/>
            </a:endParaRPr>
          </a:p>
          <a:p>
            <a:pPr lvl="1" marL="463680" indent="-231480">
              <a:lnSpc>
                <a:spcPct val="81000"/>
              </a:lnSpc>
              <a:spcBef>
                <a:spcPts val="1199"/>
              </a:spcBef>
              <a:buClr>
                <a:srgbClr val="56c5ff"/>
              </a:buClr>
              <a:buFont typeface="Arial"/>
              <a:buChar char="•"/>
            </a:pPr>
            <a:r>
              <a:rPr b="0" lang="en-US" sz="2000" spc="-1" strike="noStrike">
                <a:solidFill>
                  <a:srgbClr val="ffffff"/>
                </a:solidFill>
                <a:latin typeface="Corbel"/>
                <a:ea typeface="Corbel"/>
              </a:rPr>
              <a:t>Comparison of Cards Cast</a:t>
            </a:r>
            <a:endParaRPr b="0" lang="en-US" sz="2000" spc="-1" strike="noStrike">
              <a:solidFill>
                <a:srgbClr val="ffffff"/>
              </a:solidFill>
              <a:latin typeface="Corbel"/>
            </a:endParaRPr>
          </a:p>
          <a:p>
            <a:pPr lvl="1" marL="463680" indent="-231480">
              <a:lnSpc>
                <a:spcPct val="81000"/>
              </a:lnSpc>
              <a:spcBef>
                <a:spcPts val="1199"/>
              </a:spcBef>
              <a:buClr>
                <a:srgbClr val="56c5ff"/>
              </a:buClr>
              <a:buFont typeface="Arial"/>
              <a:buChar char="•"/>
            </a:pPr>
            <a:r>
              <a:rPr b="0" lang="en-US" sz="2000" spc="-1" strike="noStrike">
                <a:solidFill>
                  <a:srgbClr val="ffffff"/>
                </a:solidFill>
                <a:latin typeface="Corbel"/>
                <a:ea typeface="Corbel"/>
              </a:rPr>
              <a:t>Comparison of Ballots Cast by Precinct</a:t>
            </a:r>
            <a:endParaRPr b="0" lang="en-US" sz="2000" spc="-1" strike="noStrike">
              <a:solidFill>
                <a:srgbClr val="ffffff"/>
              </a:solidFill>
              <a:latin typeface="Corbel"/>
            </a:endParaRPr>
          </a:p>
          <a:p>
            <a:pPr lvl="1" marL="463680" indent="-231480">
              <a:lnSpc>
                <a:spcPct val="81000"/>
              </a:lnSpc>
              <a:spcBef>
                <a:spcPts val="1199"/>
              </a:spcBef>
              <a:buClr>
                <a:srgbClr val="56c5ff"/>
              </a:buClr>
              <a:buFont typeface="Arial"/>
              <a:buChar char="•"/>
            </a:pPr>
            <a:r>
              <a:rPr b="0" lang="en-US" sz="2000" spc="-1" strike="noStrike">
                <a:solidFill>
                  <a:srgbClr val="ffffff"/>
                </a:solidFill>
                <a:latin typeface="Corbel"/>
                <a:ea typeface="Corbel"/>
              </a:rPr>
              <a:t>Comparison of Votes Cast</a:t>
            </a:r>
            <a:endParaRPr b="0" lang="en-US" sz="2000" spc="-1" strike="noStrike">
              <a:solidFill>
                <a:srgbClr val="ffffff"/>
              </a:solidFill>
              <a:latin typeface="Corbel"/>
            </a:endParaRPr>
          </a:p>
          <a:p>
            <a:pPr lvl="1" marL="463680" indent="-231480">
              <a:lnSpc>
                <a:spcPct val="81000"/>
              </a:lnSpc>
              <a:spcBef>
                <a:spcPts val="1199"/>
              </a:spcBef>
              <a:buClr>
                <a:srgbClr val="56c5ff"/>
              </a:buClr>
              <a:buFont typeface="Arial"/>
              <a:buChar char="•"/>
            </a:pPr>
            <a:r>
              <a:rPr b="0" lang="en-US" sz="2000" spc="-1" strike="noStrike">
                <a:solidFill>
                  <a:srgbClr val="ffffff"/>
                </a:solidFill>
                <a:latin typeface="Corbel"/>
                <a:ea typeface="Corbel"/>
              </a:rPr>
              <a:t>Contest Discrepancy Threshold report </a:t>
            </a:r>
            <a:endParaRPr b="0" lang="en-US" sz="2000" spc="-1" strike="noStrike">
              <a:solidFill>
                <a:srgbClr val="ffffff"/>
              </a:solidFill>
              <a:latin typeface="Corbel"/>
            </a:endParaRPr>
          </a:p>
        </p:txBody>
      </p:sp>
    </p:spTree>
  </p:cSld>
  <p:transition spd="slow">
    <p:dissolv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815400" y="748800"/>
            <a:ext cx="10548360" cy="4114440"/>
          </a:xfrm>
          <a:prstGeom prst="rect">
            <a:avLst/>
          </a:prstGeom>
          <a:noFill/>
          <a:ln w="12600">
            <a:noFill/>
          </a:ln>
        </p:spPr>
        <p:txBody>
          <a:bodyPr lIns="45720" rIns="45720" tIns="45000" bIns="45000" anchor="b">
            <a:noAutofit/>
          </a:bodyPr>
          <a:p>
            <a:pPr algn="ctr">
              <a:lnSpc>
                <a:spcPct val="90000"/>
              </a:lnSpc>
            </a:pPr>
            <a:br/>
            <a:r>
              <a:rPr b="0" lang="en-US" sz="4400" spc="97" strike="noStrike">
                <a:solidFill>
                  <a:srgbClr val="ffffff"/>
                </a:solidFill>
                <a:latin typeface="Corbel"/>
                <a:ea typeface="Corbel"/>
              </a:rPr>
              <a:t>What did we learn?</a:t>
            </a:r>
            <a:br/>
            <a:br/>
            <a:br/>
            <a:r>
              <a:rPr b="0" lang="en-US" sz="4800" spc="97" strike="noStrike">
                <a:solidFill>
                  <a:srgbClr val="ffffff"/>
                </a:solidFill>
                <a:latin typeface="Corbel"/>
                <a:ea typeface="Corbel"/>
              </a:rPr>
              <a:t>All 3 audit methods verified the accuracy of the voting system results.</a:t>
            </a:r>
            <a:endParaRPr b="0" lang="en-US" sz="4800" spc="-1" strike="noStrike">
              <a:solidFill>
                <a:srgbClr val="000000"/>
              </a:solidFill>
              <a:latin typeface="Corbel"/>
            </a:endParaRPr>
          </a:p>
        </p:txBody>
      </p:sp>
    </p:spTree>
  </p:cSld>
  <p:transition spd="slow">
    <p:dissolv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1522440" y="380880"/>
            <a:ext cx="9143640" cy="990360"/>
          </a:xfrm>
          <a:prstGeom prst="rect">
            <a:avLst/>
          </a:prstGeom>
          <a:noFill/>
          <a:ln w="12600">
            <a:noFill/>
          </a:ln>
        </p:spPr>
        <p:txBody>
          <a:bodyPr lIns="45720" rIns="45720" tIns="45000" bIns="45000" anchor="b">
            <a:noAutofit/>
          </a:bodyPr>
          <a:p>
            <a:pPr>
              <a:lnSpc>
                <a:spcPct val="90000"/>
              </a:lnSpc>
            </a:pPr>
            <a:r>
              <a:rPr b="0" lang="en-US" sz="3600" spc="97" strike="noStrike">
                <a:solidFill>
                  <a:srgbClr val="ffffff"/>
                </a:solidFill>
                <a:latin typeface="Corbel"/>
                <a:ea typeface="Corbel"/>
              </a:rPr>
              <a:t>Ballot Level Audit Applying RLA Principles</a:t>
            </a:r>
            <a:endParaRPr b="0" lang="en-US" sz="3600" spc="-1" strike="noStrike">
              <a:solidFill>
                <a:srgbClr val="000000"/>
              </a:solidFill>
              <a:latin typeface="Corbel"/>
            </a:endParaRPr>
          </a:p>
        </p:txBody>
      </p:sp>
      <p:sp>
        <p:nvSpPr>
          <p:cNvPr id="103" name="TextShape 2"/>
          <p:cNvSpPr txBox="1"/>
          <p:nvPr/>
        </p:nvSpPr>
        <p:spPr>
          <a:xfrm>
            <a:off x="1522440" y="1905120"/>
            <a:ext cx="9905760" cy="4114440"/>
          </a:xfrm>
          <a:prstGeom prst="rect">
            <a:avLst/>
          </a:prstGeom>
          <a:noFill/>
          <a:ln w="12600">
            <a:noFill/>
          </a:ln>
        </p:spPr>
        <p:txBody>
          <a:bodyPr lIns="45720" rIns="45720" tIns="45000" bIns="45000">
            <a:noAutofit/>
          </a:bodyPr>
          <a:p>
            <a:pPr lvl="2" marL="682560" indent="-218880">
              <a:lnSpc>
                <a:spcPct val="90000"/>
              </a:lnSpc>
              <a:spcBef>
                <a:spcPts val="601"/>
              </a:spcBef>
              <a:buClr>
                <a:srgbClr val="56c5ff"/>
              </a:buClr>
              <a:buFont typeface="Arial"/>
              <a:buChar char="•"/>
            </a:pPr>
            <a:r>
              <a:rPr b="0" lang="en-US" sz="2400" spc="-1" strike="noStrike">
                <a:solidFill>
                  <a:srgbClr val="ffffff"/>
                </a:solidFill>
                <a:latin typeface="Corbel"/>
                <a:ea typeface="Corbel"/>
              </a:rPr>
              <a:t>Difficult to estimate budget and staff needed because it depends on the margin of victory</a:t>
            </a:r>
            <a:endParaRPr b="0" lang="en-US" sz="24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400" spc="-1" strike="noStrike">
                <a:solidFill>
                  <a:srgbClr val="ffffff"/>
                </a:solidFill>
                <a:latin typeface="Corbel"/>
                <a:ea typeface="Corbel"/>
              </a:rPr>
              <a:t>Need a statistician</a:t>
            </a:r>
            <a:endParaRPr b="0" lang="en-US" sz="24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400" spc="-1" strike="noStrike">
                <a:solidFill>
                  <a:srgbClr val="ffffff"/>
                </a:solidFill>
                <a:latin typeface="Corbel"/>
                <a:ea typeface="Corbel"/>
              </a:rPr>
              <a:t>Difficult to explain</a:t>
            </a:r>
            <a:endParaRPr b="0" lang="en-US" sz="24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400" spc="-1" strike="noStrike">
                <a:solidFill>
                  <a:srgbClr val="ffffff"/>
                </a:solidFill>
                <a:latin typeface="Corbel"/>
                <a:ea typeface="Corbel"/>
              </a:rPr>
              <a:t>Extremely difficult to implement statewide because of the highly variable number of ballot images that must be reviewed</a:t>
            </a:r>
            <a:endParaRPr b="0" lang="en-US" sz="24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400" spc="-1" strike="noStrike">
                <a:solidFill>
                  <a:srgbClr val="ffffff"/>
                </a:solidFill>
                <a:latin typeface="Corbel"/>
                <a:ea typeface="Corbel"/>
              </a:rPr>
              <a:t>A close margin of victory means complete manual re-tabulation of the ballot images</a:t>
            </a:r>
            <a:endParaRPr b="0" lang="en-US" sz="2400" spc="-1" strike="noStrike">
              <a:solidFill>
                <a:srgbClr val="ffffff"/>
              </a:solidFill>
              <a:latin typeface="Corbel"/>
            </a:endParaRPr>
          </a:p>
          <a:p>
            <a:pPr lvl="2" marL="682560" indent="-218880">
              <a:lnSpc>
                <a:spcPct val="90000"/>
              </a:lnSpc>
              <a:spcBef>
                <a:spcPts val="601"/>
              </a:spcBef>
              <a:buClr>
                <a:srgbClr val="56c5ff"/>
              </a:buClr>
              <a:buFont typeface="Arial"/>
              <a:buChar char="•"/>
            </a:pPr>
            <a:r>
              <a:rPr b="0" lang="en-US" sz="2400" spc="-1" strike="noStrike">
                <a:solidFill>
                  <a:srgbClr val="ffffff"/>
                </a:solidFill>
                <a:latin typeface="Corbel"/>
                <a:ea typeface="Corbel"/>
              </a:rPr>
              <a:t>Human error required an additional review of the ballot images and the Cast Vote Records</a:t>
            </a:r>
            <a:endParaRPr b="0" lang="en-US" sz="2400" spc="-1" strike="noStrike">
              <a:solidFill>
                <a:srgbClr val="ffffff"/>
              </a:solidFill>
              <a:latin typeface="Corbel"/>
            </a:endParaRPr>
          </a:p>
        </p:txBody>
      </p:sp>
    </p:spTree>
  </p:cSld>
  <p:transition spd="slow">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6c5ff"/>
      </a:accent1>
      <a:accent2>
        <a:srgbClr val="4bb836"/>
      </a:accent2>
      <a:accent3>
        <a:srgbClr val="f8b004"/>
      </a:accent3>
      <a:accent4>
        <a:srgbClr val="972acd"/>
      </a:accent4>
      <a:accent5>
        <a:srgbClr val="f86e24"/>
      </a:accent5>
      <a:accent6>
        <a:srgbClr val="db30c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6c5ff"/>
      </a:accent1>
      <a:accent2>
        <a:srgbClr val="4bb836"/>
      </a:accent2>
      <a:accent3>
        <a:srgbClr val="f8b004"/>
      </a:accent3>
      <a:accent4>
        <a:srgbClr val="972acd"/>
      </a:accent4>
      <a:accent5>
        <a:srgbClr val="f86e24"/>
      </a:accent5>
      <a:accent6>
        <a:srgbClr val="db30c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6c5ff"/>
      </a:accent1>
      <a:accent2>
        <a:srgbClr val="4bb836"/>
      </a:accent2>
      <a:accent3>
        <a:srgbClr val="f8b004"/>
      </a:accent3>
      <a:accent4>
        <a:srgbClr val="972acd"/>
      </a:accent4>
      <a:accent5>
        <a:srgbClr val="f86e24"/>
      </a:accent5>
      <a:accent6>
        <a:srgbClr val="db30c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50</TotalTime>
  <Application>LibreOffice/6.1.6.3$Windows_X86_64 LibreOffice_project/5896ab1714085361c45cf540f76f60673dd96a72</Application>
  <Words>3180</Words>
  <Paragraphs>223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 Brakey</dc:creator>
  <dc:description/>
  <dc:language>en-US</dc:language>
  <cp:lastModifiedBy>John Brakey</cp:lastModifiedBy>
  <dcterms:modified xsi:type="dcterms:W3CDTF">2019-08-06T23:24:20Z</dcterms:modified>
  <cp:revision>1</cp:revision>
  <dc:subject/>
  <dc:title> Post Election Audits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24</vt:i4>
  </property>
  <property fmtid="{D5CDD505-2E9C-101B-9397-08002B2CF9AE}" pid="8" name="PresentationFormat">
    <vt:lpwstr>Custom</vt:lpwstr>
  </property>
  <property fmtid="{D5CDD505-2E9C-101B-9397-08002B2CF9AE}" pid="9" name="ScaleCrop">
    <vt:bool>0</vt:bool>
  </property>
  <property fmtid="{D5CDD505-2E9C-101B-9397-08002B2CF9AE}" pid="10" name="ShareDoc">
    <vt:bool>0</vt:bool>
  </property>
  <property fmtid="{D5CDD505-2E9C-101B-9397-08002B2CF9AE}" pid="11" name="Slides">
    <vt:i4>34</vt:i4>
  </property>
</Properties>
</file>